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2" r:id="rId1"/>
  </p:sldMasterIdLst>
  <p:notesMasterIdLst>
    <p:notesMasterId r:id="rId26"/>
  </p:notesMasterIdLst>
  <p:sldIdLst>
    <p:sldId id="396" r:id="rId2"/>
    <p:sldId id="449" r:id="rId3"/>
    <p:sldId id="273" r:id="rId4"/>
    <p:sldId id="401" r:id="rId5"/>
    <p:sldId id="397" r:id="rId6"/>
    <p:sldId id="291" r:id="rId7"/>
    <p:sldId id="410" r:id="rId8"/>
    <p:sldId id="292" r:id="rId9"/>
    <p:sldId id="450" r:id="rId10"/>
    <p:sldId id="451" r:id="rId11"/>
    <p:sldId id="452" r:id="rId12"/>
    <p:sldId id="453" r:id="rId13"/>
    <p:sldId id="454" r:id="rId14"/>
    <p:sldId id="455" r:id="rId15"/>
    <p:sldId id="456" r:id="rId16"/>
    <p:sldId id="424" r:id="rId17"/>
    <p:sldId id="457" r:id="rId18"/>
    <p:sldId id="458" r:id="rId19"/>
    <p:sldId id="459" r:id="rId20"/>
    <p:sldId id="460" r:id="rId21"/>
    <p:sldId id="465" r:id="rId22"/>
    <p:sldId id="463" r:id="rId23"/>
    <p:sldId id="411" r:id="rId24"/>
    <p:sldId id="448"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60"/>
  </p:normalViewPr>
  <p:slideViewPr>
    <p:cSldViewPr>
      <p:cViewPr varScale="1">
        <p:scale>
          <a:sx n="108" d="100"/>
          <a:sy n="108" d="100"/>
        </p:scale>
        <p:origin x="171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D4C09940-D3BC-4BD0-8D89-F5F22CFC72CB}" type="datetimeFigureOut">
              <a:rPr lang="tr-TR"/>
              <a:pPr>
                <a:defRPr/>
              </a:pPr>
              <a:t>4.10.2024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BFD23667-A184-4A91-9270-2571F6408431}" type="slidenum">
              <a:rPr lang="tr-TR"/>
              <a:pPr>
                <a:defRPr/>
              </a:pPr>
              <a:t>‹#›</a:t>
            </a:fld>
            <a:endParaRPr lang="tr-TR"/>
          </a:p>
        </p:txBody>
      </p:sp>
    </p:spTree>
    <p:extLst>
      <p:ext uri="{BB962C8B-B14F-4D97-AF65-F5344CB8AC3E}">
        <p14:creationId xmlns:p14="http://schemas.microsoft.com/office/powerpoint/2010/main" val="737869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DF858E9F-F15F-464C-982D-E968AB5E0C82}" type="datetime1">
              <a:rPr lang="tr-TR" smtClean="0">
                <a:solidFill>
                  <a:srgbClr val="575F6D"/>
                </a:solidFill>
              </a:rPr>
              <a:pPr/>
              <a:t>4.10.2024</a:t>
            </a:fld>
            <a:endParaRPr lang="tr-TR">
              <a:solidFill>
                <a:srgbClr val="575F6D"/>
              </a:solidFill>
            </a:endParaRPr>
          </a:p>
        </p:txBody>
      </p:sp>
      <p:sp>
        <p:nvSpPr>
          <p:cNvPr id="5" name="Footer Placeholder 4"/>
          <p:cNvSpPr>
            <a:spLocks noGrp="1"/>
          </p:cNvSpPr>
          <p:nvPr>
            <p:ph type="ftr" sz="quarter" idx="11"/>
          </p:nvPr>
        </p:nvSpPr>
        <p:spPr/>
        <p:txBody>
          <a:bodyPr/>
          <a:lstStyle/>
          <a:p>
            <a:endParaRPr lang="tr-TR">
              <a:solidFill>
                <a:srgbClr val="575F6D"/>
              </a:solidFill>
            </a:endParaRPr>
          </a:p>
        </p:txBody>
      </p:sp>
      <p:sp>
        <p:nvSpPr>
          <p:cNvPr id="6" name="Slide Number Placeholder 5"/>
          <p:cNvSpPr>
            <a:spLocks noGrp="1"/>
          </p:cNvSpPr>
          <p:nvPr>
            <p:ph type="sldNum" sz="quarter" idx="12"/>
          </p:nvPr>
        </p:nvSpPr>
        <p:spPr/>
        <p:txBody>
          <a:bodyPr/>
          <a:lstStyle/>
          <a:p>
            <a:fld id="{005782A8-1D9C-4D64-9FB9-98B83697A539}" type="slidenum">
              <a:rPr lang="tr-TR" smtClean="0"/>
              <a:pPr/>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04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5E9771-11A0-4D3D-9A68-977A94583D66}" type="datetime1">
              <a:rPr lang="tr-TR" smtClean="0">
                <a:solidFill>
                  <a:srgbClr val="575F6D"/>
                </a:solidFill>
              </a:rPr>
              <a:pPr/>
              <a:t>4.10.2024</a:t>
            </a:fld>
            <a:endParaRPr lang="tr-TR">
              <a:solidFill>
                <a:srgbClr val="575F6D"/>
              </a:solidFill>
            </a:endParaRPr>
          </a:p>
        </p:txBody>
      </p:sp>
      <p:sp>
        <p:nvSpPr>
          <p:cNvPr id="5" name="Footer Placeholder 4"/>
          <p:cNvSpPr>
            <a:spLocks noGrp="1"/>
          </p:cNvSpPr>
          <p:nvPr>
            <p:ph type="ftr" sz="quarter" idx="11"/>
          </p:nvPr>
        </p:nvSpPr>
        <p:spPr/>
        <p:txBody>
          <a:bodyPr/>
          <a:lstStyle/>
          <a:p>
            <a:endParaRPr lang="tr-TR">
              <a:solidFill>
                <a:srgbClr val="575F6D"/>
              </a:solidFill>
            </a:endParaRPr>
          </a:p>
        </p:txBody>
      </p:sp>
      <p:sp>
        <p:nvSpPr>
          <p:cNvPr id="6" name="Slide Number Placeholder 5"/>
          <p:cNvSpPr>
            <a:spLocks noGrp="1"/>
          </p:cNvSpPr>
          <p:nvPr>
            <p:ph type="sldNum" sz="quarter" idx="12"/>
          </p:nvPr>
        </p:nvSpPr>
        <p:spPr/>
        <p:txBody>
          <a:bodyPr/>
          <a:lstStyle/>
          <a:p>
            <a:fld id="{005782A8-1D9C-4D64-9FB9-98B83697A539}" type="slidenum">
              <a:rPr lang="tr-TR" smtClean="0"/>
              <a:pPr/>
              <a:t>‹#›</a:t>
            </a:fld>
            <a:endParaRPr lang="tr-TR"/>
          </a:p>
        </p:txBody>
      </p:sp>
    </p:spTree>
    <p:extLst>
      <p:ext uri="{BB962C8B-B14F-4D97-AF65-F5344CB8AC3E}">
        <p14:creationId xmlns:p14="http://schemas.microsoft.com/office/powerpoint/2010/main" val="892820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3AD2B1-8031-4203-A553-C08DBB5C78DC}" type="datetime1">
              <a:rPr lang="tr-TR" smtClean="0">
                <a:solidFill>
                  <a:srgbClr val="575F6D"/>
                </a:solidFill>
              </a:rPr>
              <a:pPr/>
              <a:t>4.10.2024</a:t>
            </a:fld>
            <a:endParaRPr lang="tr-TR">
              <a:solidFill>
                <a:srgbClr val="575F6D"/>
              </a:solidFill>
            </a:endParaRPr>
          </a:p>
        </p:txBody>
      </p:sp>
      <p:sp>
        <p:nvSpPr>
          <p:cNvPr id="5" name="Footer Placeholder 4"/>
          <p:cNvSpPr>
            <a:spLocks noGrp="1"/>
          </p:cNvSpPr>
          <p:nvPr>
            <p:ph type="ftr" sz="quarter" idx="11"/>
          </p:nvPr>
        </p:nvSpPr>
        <p:spPr/>
        <p:txBody>
          <a:bodyPr/>
          <a:lstStyle/>
          <a:p>
            <a:endParaRPr lang="tr-TR">
              <a:solidFill>
                <a:srgbClr val="575F6D"/>
              </a:solidFill>
            </a:endParaRPr>
          </a:p>
        </p:txBody>
      </p:sp>
      <p:sp>
        <p:nvSpPr>
          <p:cNvPr id="6" name="Slide Number Placeholder 5"/>
          <p:cNvSpPr>
            <a:spLocks noGrp="1"/>
          </p:cNvSpPr>
          <p:nvPr>
            <p:ph type="sldNum" sz="quarter" idx="12"/>
          </p:nvPr>
        </p:nvSpPr>
        <p:spPr/>
        <p:txBody>
          <a:bodyPr/>
          <a:lstStyle/>
          <a:p>
            <a:fld id="{005782A8-1D9C-4D64-9FB9-98B83697A539}" type="slidenum">
              <a:rPr lang="tr-TR" smtClean="0"/>
              <a:pPr/>
              <a:t>‹#›</a:t>
            </a:fld>
            <a:endParaRPr lang="tr-TR"/>
          </a:p>
        </p:txBody>
      </p:sp>
    </p:spTree>
    <p:extLst>
      <p:ext uri="{BB962C8B-B14F-4D97-AF65-F5344CB8AC3E}">
        <p14:creationId xmlns:p14="http://schemas.microsoft.com/office/powerpoint/2010/main" val="3616338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82BF4-C2CB-4C3A-8E73-7DAA2CC0C357}" type="datetime1">
              <a:rPr lang="tr-TR" smtClean="0">
                <a:solidFill>
                  <a:srgbClr val="575F6D"/>
                </a:solidFill>
              </a:rPr>
              <a:pPr/>
              <a:t>4.10.2024</a:t>
            </a:fld>
            <a:endParaRPr lang="tr-TR">
              <a:solidFill>
                <a:srgbClr val="575F6D"/>
              </a:solidFill>
            </a:endParaRPr>
          </a:p>
        </p:txBody>
      </p:sp>
      <p:sp>
        <p:nvSpPr>
          <p:cNvPr id="5" name="Footer Placeholder 4"/>
          <p:cNvSpPr>
            <a:spLocks noGrp="1"/>
          </p:cNvSpPr>
          <p:nvPr>
            <p:ph type="ftr" sz="quarter" idx="11"/>
          </p:nvPr>
        </p:nvSpPr>
        <p:spPr/>
        <p:txBody>
          <a:bodyPr/>
          <a:lstStyle/>
          <a:p>
            <a:endParaRPr lang="tr-TR">
              <a:solidFill>
                <a:srgbClr val="575F6D"/>
              </a:solidFill>
            </a:endParaRPr>
          </a:p>
        </p:txBody>
      </p:sp>
      <p:sp>
        <p:nvSpPr>
          <p:cNvPr id="6" name="Slide Number Placeholder 5"/>
          <p:cNvSpPr>
            <a:spLocks noGrp="1"/>
          </p:cNvSpPr>
          <p:nvPr>
            <p:ph type="sldNum" sz="quarter" idx="12"/>
          </p:nvPr>
        </p:nvSpPr>
        <p:spPr/>
        <p:txBody>
          <a:bodyPr/>
          <a:lstStyle/>
          <a:p>
            <a:fld id="{005782A8-1D9C-4D64-9FB9-98B83697A539}" type="slidenum">
              <a:rPr lang="tr-TR" smtClean="0"/>
              <a:pPr/>
              <a:t>‹#›</a:t>
            </a:fld>
            <a:endParaRPr lang="tr-TR"/>
          </a:p>
        </p:txBody>
      </p:sp>
    </p:spTree>
    <p:extLst>
      <p:ext uri="{BB962C8B-B14F-4D97-AF65-F5344CB8AC3E}">
        <p14:creationId xmlns:p14="http://schemas.microsoft.com/office/powerpoint/2010/main" val="242614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463D890C-D888-4A9C-98BB-13DD98B77E22}" type="datetime1">
              <a:rPr lang="tr-TR" smtClean="0">
                <a:solidFill>
                  <a:srgbClr val="FFF39D"/>
                </a:solidFill>
              </a:rPr>
              <a:pPr/>
              <a:t>4.10.2024</a:t>
            </a:fld>
            <a:endParaRPr lang="tr-TR">
              <a:solidFill>
                <a:srgbClr val="FFF39D"/>
              </a:solidFill>
            </a:endParaRPr>
          </a:p>
        </p:txBody>
      </p:sp>
      <p:sp>
        <p:nvSpPr>
          <p:cNvPr id="5" name="Footer Placeholder 4"/>
          <p:cNvSpPr>
            <a:spLocks noGrp="1"/>
          </p:cNvSpPr>
          <p:nvPr>
            <p:ph type="ftr" sz="quarter" idx="11"/>
          </p:nvPr>
        </p:nvSpPr>
        <p:spPr/>
        <p:txBody>
          <a:bodyPr/>
          <a:lstStyle/>
          <a:p>
            <a:endParaRPr lang="tr-TR">
              <a:solidFill>
                <a:srgbClr val="FFF39D"/>
              </a:solidFill>
            </a:endParaRPr>
          </a:p>
        </p:txBody>
      </p:sp>
      <p:sp>
        <p:nvSpPr>
          <p:cNvPr id="6" name="Slide Number Placeholder 5"/>
          <p:cNvSpPr>
            <a:spLocks noGrp="1"/>
          </p:cNvSpPr>
          <p:nvPr>
            <p:ph type="sldNum" sz="quarter" idx="12"/>
          </p:nvPr>
        </p:nvSpPr>
        <p:spPr/>
        <p:txBody>
          <a:bodyPr/>
          <a:lstStyle/>
          <a:p>
            <a:fld id="{005782A8-1D9C-4D64-9FB9-98B83697A539}" type="slidenum">
              <a:rPr lang="tr-TR" smtClean="0"/>
              <a:pPr/>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478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C13C88A-4D2A-47A9-BA04-E6AF32D5950B}" type="datetime1">
              <a:rPr lang="tr-TR" smtClean="0">
                <a:solidFill>
                  <a:srgbClr val="575F6D"/>
                </a:solidFill>
              </a:rPr>
              <a:pPr/>
              <a:t>4.10.2024</a:t>
            </a:fld>
            <a:endParaRPr lang="tr-TR">
              <a:solidFill>
                <a:srgbClr val="575F6D"/>
              </a:solidFill>
            </a:endParaRPr>
          </a:p>
        </p:txBody>
      </p:sp>
      <p:sp>
        <p:nvSpPr>
          <p:cNvPr id="6" name="Footer Placeholder 5"/>
          <p:cNvSpPr>
            <a:spLocks noGrp="1"/>
          </p:cNvSpPr>
          <p:nvPr>
            <p:ph type="ftr" sz="quarter" idx="11"/>
          </p:nvPr>
        </p:nvSpPr>
        <p:spPr/>
        <p:txBody>
          <a:bodyPr/>
          <a:lstStyle/>
          <a:p>
            <a:endParaRPr lang="tr-TR">
              <a:solidFill>
                <a:srgbClr val="575F6D"/>
              </a:solidFill>
            </a:endParaRPr>
          </a:p>
        </p:txBody>
      </p:sp>
      <p:sp>
        <p:nvSpPr>
          <p:cNvPr id="7" name="Slide Number Placeholder 6"/>
          <p:cNvSpPr>
            <a:spLocks noGrp="1"/>
          </p:cNvSpPr>
          <p:nvPr>
            <p:ph type="sldNum" sz="quarter" idx="12"/>
          </p:nvPr>
        </p:nvSpPr>
        <p:spPr/>
        <p:txBody>
          <a:bodyPr/>
          <a:lstStyle/>
          <a:p>
            <a:fld id="{005782A8-1D9C-4D64-9FB9-98B83697A539}" type="slidenum">
              <a:rPr lang="tr-TR" smtClean="0"/>
              <a:pPr/>
              <a:t>‹#›</a:t>
            </a:fld>
            <a:endParaRPr lang="tr-TR"/>
          </a:p>
        </p:txBody>
      </p:sp>
    </p:spTree>
    <p:extLst>
      <p:ext uri="{BB962C8B-B14F-4D97-AF65-F5344CB8AC3E}">
        <p14:creationId xmlns:p14="http://schemas.microsoft.com/office/powerpoint/2010/main" val="4067260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822960" y="2582334"/>
            <a:ext cx="3703320" cy="32867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63440" y="2582334"/>
            <a:ext cx="3703320" cy="32867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8589A80-9E18-450C-BF46-D89FE85E2193}" type="datetime1">
              <a:rPr lang="tr-TR" smtClean="0">
                <a:solidFill>
                  <a:srgbClr val="575F6D"/>
                </a:solidFill>
              </a:rPr>
              <a:pPr/>
              <a:t>4.10.2024</a:t>
            </a:fld>
            <a:endParaRPr lang="tr-TR">
              <a:solidFill>
                <a:srgbClr val="575F6D"/>
              </a:solidFill>
            </a:endParaRPr>
          </a:p>
        </p:txBody>
      </p:sp>
      <p:sp>
        <p:nvSpPr>
          <p:cNvPr id="8" name="Footer Placeholder 7"/>
          <p:cNvSpPr>
            <a:spLocks noGrp="1"/>
          </p:cNvSpPr>
          <p:nvPr>
            <p:ph type="ftr" sz="quarter" idx="11"/>
          </p:nvPr>
        </p:nvSpPr>
        <p:spPr/>
        <p:txBody>
          <a:bodyPr/>
          <a:lstStyle/>
          <a:p>
            <a:endParaRPr lang="tr-TR">
              <a:solidFill>
                <a:srgbClr val="575F6D"/>
              </a:solidFill>
            </a:endParaRPr>
          </a:p>
        </p:txBody>
      </p:sp>
      <p:sp>
        <p:nvSpPr>
          <p:cNvPr id="9" name="Slide Number Placeholder 8"/>
          <p:cNvSpPr>
            <a:spLocks noGrp="1"/>
          </p:cNvSpPr>
          <p:nvPr>
            <p:ph type="sldNum" sz="quarter" idx="12"/>
          </p:nvPr>
        </p:nvSpPr>
        <p:spPr/>
        <p:txBody>
          <a:bodyPr/>
          <a:lstStyle/>
          <a:p>
            <a:fld id="{005782A8-1D9C-4D64-9FB9-98B83697A539}" type="slidenum">
              <a:rPr lang="tr-TR" smtClean="0"/>
              <a:pPr/>
              <a:t>‹#›</a:t>
            </a:fld>
            <a:endParaRPr lang="tr-TR"/>
          </a:p>
        </p:txBody>
      </p:sp>
    </p:spTree>
    <p:extLst>
      <p:ext uri="{BB962C8B-B14F-4D97-AF65-F5344CB8AC3E}">
        <p14:creationId xmlns:p14="http://schemas.microsoft.com/office/powerpoint/2010/main" val="3385719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46AE294D-490E-45F6-B152-BDA5D1A1B142}" type="datetime1">
              <a:rPr lang="tr-TR" smtClean="0">
                <a:solidFill>
                  <a:srgbClr val="575F6D"/>
                </a:solidFill>
              </a:rPr>
              <a:pPr/>
              <a:t>4.10.2024</a:t>
            </a:fld>
            <a:endParaRPr lang="tr-TR">
              <a:solidFill>
                <a:srgbClr val="575F6D"/>
              </a:solidFill>
            </a:endParaRPr>
          </a:p>
        </p:txBody>
      </p:sp>
      <p:sp>
        <p:nvSpPr>
          <p:cNvPr id="4" name="Footer Placeholder 3"/>
          <p:cNvSpPr>
            <a:spLocks noGrp="1"/>
          </p:cNvSpPr>
          <p:nvPr>
            <p:ph type="ftr" sz="quarter" idx="11"/>
          </p:nvPr>
        </p:nvSpPr>
        <p:spPr/>
        <p:txBody>
          <a:bodyPr/>
          <a:lstStyle/>
          <a:p>
            <a:endParaRPr lang="tr-TR">
              <a:solidFill>
                <a:srgbClr val="575F6D"/>
              </a:solidFill>
            </a:endParaRPr>
          </a:p>
        </p:txBody>
      </p:sp>
      <p:sp>
        <p:nvSpPr>
          <p:cNvPr id="5" name="Slide Number Placeholder 4"/>
          <p:cNvSpPr>
            <a:spLocks noGrp="1"/>
          </p:cNvSpPr>
          <p:nvPr>
            <p:ph type="sldNum" sz="quarter" idx="12"/>
          </p:nvPr>
        </p:nvSpPr>
        <p:spPr/>
        <p:txBody>
          <a:bodyPr/>
          <a:lstStyle/>
          <a:p>
            <a:fld id="{005782A8-1D9C-4D64-9FB9-98B83697A539}" type="slidenum">
              <a:rPr lang="tr-TR" smtClean="0"/>
              <a:pPr/>
              <a:t>‹#›</a:t>
            </a:fld>
            <a:endParaRPr lang="tr-TR"/>
          </a:p>
        </p:txBody>
      </p:sp>
    </p:spTree>
    <p:extLst>
      <p:ext uri="{BB962C8B-B14F-4D97-AF65-F5344CB8AC3E}">
        <p14:creationId xmlns:p14="http://schemas.microsoft.com/office/powerpoint/2010/main" val="1690927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17D5D5-0168-45AF-9BC0-D6E2ED8054B8}" type="datetime1">
              <a:rPr lang="tr-TR" smtClean="0">
                <a:solidFill>
                  <a:srgbClr val="575F6D"/>
                </a:solidFill>
              </a:rPr>
              <a:pPr/>
              <a:t>4.10.2024</a:t>
            </a:fld>
            <a:endParaRPr lang="tr-TR">
              <a:solidFill>
                <a:srgbClr val="575F6D"/>
              </a:solidFill>
            </a:endParaRP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solidFill>
                <a:srgbClr val="575F6D"/>
              </a:solidFill>
            </a:endParaRPr>
          </a:p>
        </p:txBody>
      </p:sp>
      <p:sp>
        <p:nvSpPr>
          <p:cNvPr id="9" name="Slide Number Placeholder 8"/>
          <p:cNvSpPr>
            <a:spLocks noGrp="1"/>
          </p:cNvSpPr>
          <p:nvPr>
            <p:ph type="sldNum" sz="quarter" idx="12"/>
          </p:nvPr>
        </p:nvSpPr>
        <p:spPr/>
        <p:txBody>
          <a:bodyPr/>
          <a:lstStyle/>
          <a:p>
            <a:fld id="{005782A8-1D9C-4D64-9FB9-98B83697A539}" type="slidenum">
              <a:rPr lang="tr-TR" smtClean="0"/>
              <a:pPr/>
              <a:t>‹#›</a:t>
            </a:fld>
            <a:endParaRPr lang="tr-TR"/>
          </a:p>
        </p:txBody>
      </p:sp>
    </p:spTree>
    <p:extLst>
      <p:ext uri="{BB962C8B-B14F-4D97-AF65-F5344CB8AC3E}">
        <p14:creationId xmlns:p14="http://schemas.microsoft.com/office/powerpoint/2010/main" val="1800023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3F237B8-CC68-4647-AB97-46AC9F32150C}" type="datetime1">
              <a:rPr lang="tr-TR" smtClean="0">
                <a:solidFill>
                  <a:srgbClr val="575F6D"/>
                </a:solidFill>
              </a:rPr>
              <a:pPr/>
              <a:t>4.10.2024</a:t>
            </a:fld>
            <a:endParaRPr lang="tr-TR">
              <a:solidFill>
                <a:srgbClr val="575F6D"/>
              </a:solidFill>
            </a:endParaRP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solidFill>
                <a:srgbClr val="575F6D"/>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05782A8-1D9C-4D64-9FB9-98B83697A539}" type="slidenum">
              <a:rPr lang="tr-TR" smtClean="0"/>
              <a:pPr/>
              <a:t>‹#›</a:t>
            </a:fld>
            <a:endParaRPr lang="tr-TR"/>
          </a:p>
        </p:txBody>
      </p:sp>
    </p:spTree>
    <p:extLst>
      <p:ext uri="{BB962C8B-B14F-4D97-AF65-F5344CB8AC3E}">
        <p14:creationId xmlns:p14="http://schemas.microsoft.com/office/powerpoint/2010/main" val="127716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FCC85E2-C6ED-4A8A-859E-F82894FEA7AD}" type="datetime1">
              <a:rPr lang="tr-TR" smtClean="0">
                <a:solidFill>
                  <a:srgbClr val="575F6D"/>
                </a:solidFill>
              </a:rPr>
              <a:pPr/>
              <a:t>4.10.2024</a:t>
            </a:fld>
            <a:endParaRPr lang="tr-TR">
              <a:solidFill>
                <a:srgbClr val="575F6D"/>
              </a:solidFill>
            </a:endParaRPr>
          </a:p>
        </p:txBody>
      </p:sp>
      <p:sp>
        <p:nvSpPr>
          <p:cNvPr id="6" name="Footer Placeholder 5"/>
          <p:cNvSpPr>
            <a:spLocks noGrp="1"/>
          </p:cNvSpPr>
          <p:nvPr>
            <p:ph type="ftr" sz="quarter" idx="11"/>
          </p:nvPr>
        </p:nvSpPr>
        <p:spPr/>
        <p:txBody>
          <a:bodyPr/>
          <a:lstStyle/>
          <a:p>
            <a:endParaRPr lang="tr-TR">
              <a:solidFill>
                <a:srgbClr val="575F6D"/>
              </a:solidFill>
            </a:endParaRPr>
          </a:p>
        </p:txBody>
      </p:sp>
      <p:sp>
        <p:nvSpPr>
          <p:cNvPr id="7" name="Slide Number Placeholder 6"/>
          <p:cNvSpPr>
            <a:spLocks noGrp="1"/>
          </p:cNvSpPr>
          <p:nvPr>
            <p:ph type="sldNum" sz="quarter" idx="12"/>
          </p:nvPr>
        </p:nvSpPr>
        <p:spPr/>
        <p:txBody>
          <a:bodyPr/>
          <a:lstStyle/>
          <a:p>
            <a:fld id="{005782A8-1D9C-4D64-9FB9-98B83697A539}" type="slidenum">
              <a:rPr lang="tr-TR" smtClean="0"/>
              <a:pPr/>
              <a:t>‹#›</a:t>
            </a:fld>
            <a:endParaRPr lang="tr-TR"/>
          </a:p>
        </p:txBody>
      </p:sp>
    </p:spTree>
    <p:extLst>
      <p:ext uri="{BB962C8B-B14F-4D97-AF65-F5344CB8AC3E}">
        <p14:creationId xmlns:p14="http://schemas.microsoft.com/office/powerpoint/2010/main" val="1281219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fontAlgn="auto">
              <a:spcBef>
                <a:spcPts val="0"/>
              </a:spcBef>
              <a:spcAft>
                <a:spcPts val="0"/>
              </a:spcAft>
            </a:pPr>
            <a:fld id="{BF4C318E-C1F2-4638-9863-6DAB544DB341}" type="datetime1">
              <a:rPr lang="tr-TR" smtClean="0">
                <a:solidFill>
                  <a:srgbClr val="575F6D"/>
                </a:solidFill>
                <a:latin typeface="Century Schoolbook"/>
                <a:cs typeface="+mn-cs"/>
              </a:rPr>
              <a:pPr fontAlgn="auto">
                <a:spcBef>
                  <a:spcPts val="0"/>
                </a:spcBef>
                <a:spcAft>
                  <a:spcPts val="0"/>
                </a:spcAft>
              </a:pPr>
              <a:t>4.10.2024</a:t>
            </a:fld>
            <a:endParaRPr lang="tr-TR">
              <a:solidFill>
                <a:srgbClr val="575F6D"/>
              </a:solidFill>
              <a:latin typeface="Century Schoolbook"/>
              <a:cs typeface="+mn-cs"/>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fontAlgn="auto">
              <a:spcBef>
                <a:spcPts val="0"/>
              </a:spcBef>
              <a:spcAft>
                <a:spcPts val="0"/>
              </a:spcAft>
            </a:pPr>
            <a:endParaRPr lang="tr-TR">
              <a:solidFill>
                <a:srgbClr val="575F6D"/>
              </a:solidFill>
              <a:latin typeface="Century Schoolbook"/>
              <a:cs typeface="+mn-cs"/>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fontAlgn="auto">
              <a:spcBef>
                <a:spcPts val="0"/>
              </a:spcBef>
              <a:spcAft>
                <a:spcPts val="0"/>
              </a:spcAft>
            </a:pPr>
            <a:fld id="{005782A8-1D9C-4D64-9FB9-98B83697A539}" type="slidenum">
              <a:rPr lang="tr-TR" smtClean="0">
                <a:latin typeface="Century Schoolbook"/>
                <a:cs typeface="+mn-cs"/>
              </a:rPr>
              <a:pPr fontAlgn="auto">
                <a:spcBef>
                  <a:spcPts val="0"/>
                </a:spcBef>
                <a:spcAft>
                  <a:spcPts val="0"/>
                </a:spcAft>
              </a:pPr>
              <a:t>‹#›</a:t>
            </a:fld>
            <a:endParaRPr lang="tr-TR">
              <a:latin typeface="Century Schoolbook"/>
              <a:cs typeface="+mn-cs"/>
            </a:endParaRP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547107"/>
      </p:ext>
    </p:extLst>
  </p:cSld>
  <p:clrMap bg1="lt1" tx1="dk1" bg2="lt2" tx2="dk2" accent1="accent1" accent2="accent2" accent3="accent3" accent4="accent4" accent5="accent5" accent6="accent6" hlink="hlink" folHlink="folHlink"/>
  <p:sldLayoutIdLst>
    <p:sldLayoutId id="2147484333" r:id="rId1"/>
    <p:sldLayoutId id="2147484334" r:id="rId2"/>
    <p:sldLayoutId id="2147484335" r:id="rId3"/>
    <p:sldLayoutId id="2147484336" r:id="rId4"/>
    <p:sldLayoutId id="2147484337" r:id="rId5"/>
    <p:sldLayoutId id="2147484338" r:id="rId6"/>
    <p:sldLayoutId id="2147484339" r:id="rId7"/>
    <p:sldLayoutId id="2147484340" r:id="rId8"/>
    <p:sldLayoutId id="2147484341" r:id="rId9"/>
    <p:sldLayoutId id="2147484342" r:id="rId10"/>
    <p:sldLayoutId id="214748434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tel:03323505021" TargetMode="Externa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konyabilsem.meb.k12.tr/" TargetMode="External"/><Relationship Id="rId2" Type="http://schemas.openxmlformats.org/officeDocument/2006/relationships/hyperlink" Target="http://orgm.meb.gov.tr/"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2448272"/>
            <a:ext cx="6675512" cy="4032448"/>
          </a:xfrm>
          <a:prstGeom prst="rect">
            <a:avLst/>
          </a:prstGeom>
        </p:spPr>
      </p:pic>
      <p:sp>
        <p:nvSpPr>
          <p:cNvPr id="2" name="1 Başlık"/>
          <p:cNvSpPr>
            <a:spLocks noGrp="1"/>
          </p:cNvSpPr>
          <p:nvPr>
            <p:ph type="ctrTitle"/>
          </p:nvPr>
        </p:nvSpPr>
        <p:spPr>
          <a:xfrm>
            <a:off x="1835696" y="0"/>
            <a:ext cx="6172200" cy="2448272"/>
          </a:xfrm>
        </p:spPr>
        <p:txBody>
          <a:bodyPr anchor="ctr">
            <a:normAutofit/>
          </a:bodyPr>
          <a:lstStyle/>
          <a:p>
            <a:pPr algn="ctr"/>
            <a:r>
              <a:rPr lang="tr-TR" sz="3600" dirty="0">
                <a:solidFill>
                  <a:schemeClr val="tx1">
                    <a:lumMod val="95000"/>
                    <a:lumOff val="5000"/>
                  </a:schemeClr>
                </a:solidFill>
                <a:latin typeface="Berlin Sans FB Demi" pitchFamily="34" charset="0"/>
              </a:rPr>
              <a:t>KONYA</a:t>
            </a:r>
            <a:br>
              <a:rPr lang="tr-TR" sz="3600" dirty="0">
                <a:solidFill>
                  <a:schemeClr val="tx1">
                    <a:lumMod val="95000"/>
                    <a:lumOff val="5000"/>
                  </a:schemeClr>
                </a:solidFill>
                <a:latin typeface="Berlin Sans FB Demi" pitchFamily="34" charset="0"/>
              </a:rPr>
            </a:br>
            <a:r>
              <a:rPr lang="tr-TR" sz="3600" dirty="0">
                <a:solidFill>
                  <a:schemeClr val="tx1">
                    <a:lumMod val="95000"/>
                    <a:lumOff val="5000"/>
                  </a:schemeClr>
                </a:solidFill>
                <a:latin typeface="Berlin Sans FB Demi" pitchFamily="34" charset="0"/>
              </a:rPr>
              <a:t>BİLİM VE SANAT MERKEZİ</a:t>
            </a:r>
            <a:br>
              <a:rPr lang="tr-TR" dirty="0">
                <a:solidFill>
                  <a:schemeClr val="tx1">
                    <a:lumMod val="95000"/>
                    <a:lumOff val="5000"/>
                  </a:schemeClr>
                </a:solidFill>
                <a:latin typeface="Berlin Sans FB Demi" pitchFamily="34" charset="0"/>
              </a:rPr>
            </a:br>
            <a:r>
              <a:rPr lang="tr-TR" dirty="0">
                <a:solidFill>
                  <a:schemeClr val="tx1">
                    <a:lumMod val="95000"/>
                    <a:lumOff val="5000"/>
                  </a:schemeClr>
                </a:solidFill>
                <a:latin typeface="Berlin Sans FB Demi" pitchFamily="34" charset="0"/>
              </a:rPr>
              <a:t>TANITIM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Başlık 2"/>
          <p:cNvSpPr>
            <a:spLocks noGrp="1"/>
          </p:cNvSpPr>
          <p:nvPr>
            <p:ph type="title"/>
          </p:nvPr>
        </p:nvSpPr>
        <p:spPr>
          <a:xfrm>
            <a:off x="3411916" y="-171399"/>
            <a:ext cx="2384219" cy="720079"/>
          </a:xfrm>
        </p:spPr>
        <p:txBody>
          <a:bodyPr>
            <a:noAutofit/>
          </a:bodyPr>
          <a:lstStyle/>
          <a:p>
            <a:pPr algn="ctr"/>
            <a:r>
              <a:rPr lang="tr-TR" sz="1600" b="1" i="1" dirty="0">
                <a:solidFill>
                  <a:schemeClr val="tx1"/>
                </a:solidFill>
                <a:latin typeface="Arial" panose="020B0604020202020204" pitchFamily="34" charset="0"/>
                <a:cs typeface="Arial" panose="020B0604020202020204" pitchFamily="34" charset="0"/>
              </a:rPr>
              <a:t>BİLSEM DÖNEMLER PİRAMİDİ</a:t>
            </a:r>
          </a:p>
        </p:txBody>
      </p:sp>
      <p:sp>
        <p:nvSpPr>
          <p:cNvPr id="2" name="İçerik Yer Tutucusu 1"/>
          <p:cNvSpPr>
            <a:spLocks noGrp="1"/>
          </p:cNvSpPr>
          <p:nvPr>
            <p:ph idx="1"/>
          </p:nvPr>
        </p:nvSpPr>
        <p:spPr>
          <a:xfrm>
            <a:off x="311245" y="61994"/>
            <a:ext cx="3074212" cy="1069186"/>
          </a:xfrm>
        </p:spPr>
        <p:txBody>
          <a:bodyPr>
            <a:normAutofit/>
          </a:bodyPr>
          <a:lstStyle/>
          <a:p>
            <a:pPr marL="109728" indent="0" algn="ctr">
              <a:buNone/>
            </a:pPr>
            <a:r>
              <a:rPr lang="tr-TR" b="1" u="sng" dirty="0">
                <a:solidFill>
                  <a:srgbClr val="C00000"/>
                </a:solidFill>
              </a:rPr>
              <a:t>Görsel Sanatlar Müzik </a:t>
            </a:r>
          </a:p>
          <a:p>
            <a:pPr marL="109728" indent="0" algn="ctr">
              <a:buNone/>
            </a:pPr>
            <a:r>
              <a:rPr lang="tr-TR" b="1" u="sng" dirty="0">
                <a:solidFill>
                  <a:srgbClr val="C00000"/>
                </a:solidFill>
              </a:rPr>
              <a:t>Yetenek Alanı</a:t>
            </a:r>
          </a:p>
        </p:txBody>
      </p:sp>
      <p:grpSp>
        <p:nvGrpSpPr>
          <p:cNvPr id="4" name="Grup 3"/>
          <p:cNvGrpSpPr/>
          <p:nvPr/>
        </p:nvGrpSpPr>
        <p:grpSpPr>
          <a:xfrm>
            <a:off x="1427901" y="5517233"/>
            <a:ext cx="6096427" cy="1340767"/>
            <a:chOff x="1735318" y="4953250"/>
            <a:chExt cx="5909099" cy="1068037"/>
          </a:xfrm>
          <a:scene3d>
            <a:camera prst="orthographicFront"/>
            <a:lightRig rig="threePt" dir="t">
              <a:rot lat="0" lon="0" rev="7500000"/>
            </a:lightRig>
          </a:scene3d>
        </p:grpSpPr>
        <p:sp>
          <p:nvSpPr>
            <p:cNvPr id="5" name="Yamuk 4"/>
            <p:cNvSpPr/>
            <p:nvPr/>
          </p:nvSpPr>
          <p:spPr>
            <a:xfrm>
              <a:off x="1735318" y="4953250"/>
              <a:ext cx="5909099" cy="1068037"/>
            </a:xfrm>
            <a:prstGeom prst="trapezoid">
              <a:avLst>
                <a:gd name="adj" fmla="val 50012"/>
              </a:avLst>
            </a:prstGeom>
            <a:sp3d prstMaterial="plastic">
              <a:bevelT w="127000" h="25400" prst="relaxedInset"/>
            </a:sp3d>
          </p:spPr>
          <p:style>
            <a:lnRef idx="0">
              <a:schemeClr val="lt1">
                <a:hueOff val="0"/>
                <a:satOff val="0"/>
                <a:lumOff val="0"/>
                <a:alphaOff val="0"/>
              </a:schemeClr>
            </a:lnRef>
            <a:fillRef idx="3">
              <a:schemeClr val="accent5">
                <a:hueOff val="10364835"/>
                <a:satOff val="-11970"/>
                <a:lumOff val="-1176"/>
                <a:alphaOff val="0"/>
              </a:schemeClr>
            </a:fillRef>
            <a:effectRef idx="2">
              <a:schemeClr val="accent5">
                <a:hueOff val="10364835"/>
                <a:satOff val="-11970"/>
                <a:lumOff val="-1176"/>
                <a:alphaOff val="0"/>
              </a:schemeClr>
            </a:effectRef>
            <a:fontRef idx="minor">
              <a:schemeClr val="lt1"/>
            </a:fontRef>
          </p:style>
        </p:sp>
        <p:sp>
          <p:nvSpPr>
            <p:cNvPr id="6" name="Yamuk 4"/>
            <p:cNvSpPr/>
            <p:nvPr/>
          </p:nvSpPr>
          <p:spPr>
            <a:xfrm>
              <a:off x="2769410" y="4953250"/>
              <a:ext cx="3840914" cy="10680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kern="1200" dirty="0">
                  <a:latin typeface="Times New Roman" pitchFamily="18" charset="0"/>
                  <a:cs typeface="Times New Roman" pitchFamily="18" charset="0"/>
                </a:rPr>
                <a:t>UYUM </a:t>
              </a:r>
              <a:r>
                <a:rPr lang="tr-TR" sz="1700" dirty="0">
                  <a:latin typeface="Times New Roman" pitchFamily="18" charset="0"/>
                  <a:cs typeface="Times New Roman" pitchFamily="18" charset="0"/>
                </a:rPr>
                <a:t>PROGRAMI</a:t>
              </a:r>
              <a:endParaRPr lang="tr-TR" sz="1700" kern="1200" dirty="0">
                <a:latin typeface="Times New Roman" pitchFamily="18" charset="0"/>
                <a:cs typeface="Times New Roman" pitchFamily="18" charset="0"/>
              </a:endParaRPr>
            </a:p>
          </p:txBody>
        </p:sp>
      </p:grpSp>
      <p:grpSp>
        <p:nvGrpSpPr>
          <p:cNvPr id="7" name="Grup 6"/>
          <p:cNvGrpSpPr/>
          <p:nvPr/>
        </p:nvGrpSpPr>
        <p:grpSpPr>
          <a:xfrm>
            <a:off x="0" y="5526968"/>
            <a:ext cx="2158415" cy="1321295"/>
            <a:chOff x="7202987" y="4933240"/>
            <a:chExt cx="1984087" cy="1094717"/>
          </a:xfrm>
          <a:scene3d>
            <a:camera prst="orthographicFront"/>
            <a:lightRig rig="threePt" dir="t">
              <a:rot lat="0" lon="0" rev="7500000"/>
            </a:lightRig>
          </a:scene3d>
        </p:grpSpPr>
        <p:sp>
          <p:nvSpPr>
            <p:cNvPr id="8" name="Şekil 7"/>
            <p:cNvSpPr/>
            <p:nvPr/>
          </p:nvSpPr>
          <p:spPr>
            <a:xfrm rot="10800000">
              <a:off x="7202987" y="4933240"/>
              <a:ext cx="1984087" cy="1094716"/>
            </a:xfrm>
            <a:prstGeom prst="nonIsoscelesTrapezoid">
              <a:avLst>
                <a:gd name="adj1" fmla="val 50162"/>
                <a:gd name="adj2" fmla="val 0"/>
              </a:avLst>
            </a:prstGeom>
            <a:sp3d extrusionH="190500" prstMaterial="dkEdge">
              <a:bevelT w="135400" h="16350" prst="relaxedInset"/>
              <a:contourClr>
                <a:schemeClr val="bg1"/>
              </a:contourClr>
            </a:sp3d>
          </p:spPr>
          <p:style>
            <a:lnRef idx="1">
              <a:schemeClr val="accent5">
                <a:hueOff val="10364835"/>
                <a:satOff val="-11970"/>
                <a:lumOff val="-1176"/>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9" name="Şekil 4"/>
            <p:cNvSpPr/>
            <p:nvPr/>
          </p:nvSpPr>
          <p:spPr>
            <a:xfrm rot="21600000">
              <a:off x="7301843" y="4933241"/>
              <a:ext cx="1487594" cy="109471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171450" lvl="1" indent="-171450" algn="ctr" defTabSz="711200">
                <a:lnSpc>
                  <a:spcPct val="90000"/>
                </a:lnSpc>
                <a:spcBef>
                  <a:spcPct val="0"/>
                </a:spcBef>
                <a:spcAft>
                  <a:spcPct val="15000"/>
                </a:spcAft>
                <a:buChar char="••"/>
              </a:pPr>
              <a:r>
                <a:rPr lang="tr-TR" sz="1600" b="1" kern="1200" dirty="0">
                  <a:solidFill>
                    <a:srgbClr val="00B050"/>
                  </a:solidFill>
                  <a:latin typeface="Times New Roman" pitchFamily="18" charset="0"/>
                  <a:cs typeface="Times New Roman" pitchFamily="18" charset="0"/>
                </a:rPr>
                <a:t>(</a:t>
              </a:r>
              <a:r>
                <a:rPr lang="tr-TR" sz="1600" b="1" dirty="0">
                  <a:solidFill>
                    <a:srgbClr val="00B050"/>
                  </a:solidFill>
                  <a:latin typeface="Times New Roman" pitchFamily="18" charset="0"/>
                  <a:cs typeface="Times New Roman" pitchFamily="18" charset="0"/>
                </a:rPr>
                <a:t>40</a:t>
              </a:r>
              <a:r>
                <a:rPr lang="tr-TR" sz="1600" b="1" kern="1200" dirty="0">
                  <a:solidFill>
                    <a:srgbClr val="00B050"/>
                  </a:solidFill>
                  <a:latin typeface="Times New Roman" pitchFamily="18" charset="0"/>
                  <a:cs typeface="Times New Roman" pitchFamily="18" charset="0"/>
                </a:rPr>
                <a:t> saat)</a:t>
              </a:r>
            </a:p>
          </p:txBody>
        </p:sp>
      </p:grpSp>
      <p:grpSp>
        <p:nvGrpSpPr>
          <p:cNvPr id="10" name="Grup 9"/>
          <p:cNvGrpSpPr/>
          <p:nvPr/>
        </p:nvGrpSpPr>
        <p:grpSpPr>
          <a:xfrm>
            <a:off x="0" y="2296983"/>
            <a:ext cx="3801900" cy="966916"/>
            <a:chOff x="7202987" y="4933240"/>
            <a:chExt cx="1984087" cy="1094717"/>
          </a:xfrm>
          <a:scene3d>
            <a:camera prst="orthographicFront"/>
            <a:lightRig rig="threePt" dir="t">
              <a:rot lat="0" lon="0" rev="7500000"/>
            </a:lightRig>
          </a:scene3d>
        </p:grpSpPr>
        <p:sp>
          <p:nvSpPr>
            <p:cNvPr id="11" name="Şekil 10"/>
            <p:cNvSpPr/>
            <p:nvPr/>
          </p:nvSpPr>
          <p:spPr>
            <a:xfrm rot="10800000">
              <a:off x="7202987" y="4933240"/>
              <a:ext cx="1984087" cy="1094716"/>
            </a:xfrm>
            <a:prstGeom prst="nonIsoscelesTrapezoid">
              <a:avLst>
                <a:gd name="adj1" fmla="val 50162"/>
                <a:gd name="adj2" fmla="val 0"/>
              </a:avLst>
            </a:prstGeom>
            <a:sp3d extrusionH="190500" prstMaterial="dkEdge">
              <a:bevelT w="135400" h="16350" prst="relaxedInset"/>
              <a:contourClr>
                <a:schemeClr val="bg1"/>
              </a:contourClr>
            </a:sp3d>
          </p:spPr>
          <p:style>
            <a:lnRef idx="1">
              <a:schemeClr val="accent5">
                <a:hueOff val="10364835"/>
                <a:satOff val="-11970"/>
                <a:lumOff val="-1176"/>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2" name="Şekil 4"/>
            <p:cNvSpPr/>
            <p:nvPr/>
          </p:nvSpPr>
          <p:spPr>
            <a:xfrm rot="21600000">
              <a:off x="7301843" y="4933241"/>
              <a:ext cx="1487594" cy="109471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171450" lvl="1" indent="-171450" algn="ctr" defTabSz="711200">
                <a:lnSpc>
                  <a:spcPct val="90000"/>
                </a:lnSpc>
                <a:spcAft>
                  <a:spcPct val="15000"/>
                </a:spcAft>
                <a:buFontTx/>
                <a:buChar char="••"/>
              </a:pPr>
              <a:r>
                <a:rPr lang="tr-TR" sz="1600" b="1" dirty="0">
                  <a:solidFill>
                    <a:srgbClr val="FF0000"/>
                  </a:solidFill>
                  <a:latin typeface="Times New Roman" pitchFamily="18" charset="0"/>
                  <a:cs typeface="Times New Roman" pitchFamily="18" charset="0"/>
                </a:rPr>
                <a:t>4 Yıl Boyunca (Haftalık ders saati aralığı 4-12)</a:t>
              </a:r>
            </a:p>
            <a:p>
              <a:pPr marL="171450" lvl="1" indent="-171450" algn="ctr" defTabSz="711200">
                <a:lnSpc>
                  <a:spcPct val="90000"/>
                </a:lnSpc>
                <a:spcAft>
                  <a:spcPct val="15000"/>
                </a:spcAft>
                <a:buFontTx/>
                <a:buChar char="••"/>
              </a:pPr>
              <a:r>
                <a:rPr lang="tr-TR" sz="1600" b="1" dirty="0">
                  <a:solidFill>
                    <a:srgbClr val="FF0000"/>
                  </a:solidFill>
                  <a:latin typeface="Times New Roman" pitchFamily="18" charset="0"/>
                  <a:cs typeface="Times New Roman" pitchFamily="18" charset="0"/>
                </a:rPr>
                <a:t>8. sınıfın sonuna kadar</a:t>
              </a:r>
            </a:p>
          </p:txBody>
        </p:sp>
      </p:grpSp>
      <p:grpSp>
        <p:nvGrpSpPr>
          <p:cNvPr id="13" name="Grup 12"/>
          <p:cNvGrpSpPr/>
          <p:nvPr/>
        </p:nvGrpSpPr>
        <p:grpSpPr>
          <a:xfrm>
            <a:off x="3801900" y="981327"/>
            <a:ext cx="1505201" cy="1380412"/>
            <a:chOff x="3966757" y="68344"/>
            <a:chExt cx="1380746" cy="1380412"/>
          </a:xfrm>
          <a:scene3d>
            <a:camera prst="orthographicFront"/>
            <a:lightRig rig="threePt" dir="t">
              <a:rot lat="0" lon="0" rev="7500000"/>
            </a:lightRig>
          </a:scene3d>
        </p:grpSpPr>
        <p:sp>
          <p:nvSpPr>
            <p:cNvPr id="23" name="Yamuk 22"/>
            <p:cNvSpPr/>
            <p:nvPr/>
          </p:nvSpPr>
          <p:spPr>
            <a:xfrm>
              <a:off x="3966757" y="68344"/>
              <a:ext cx="1380746" cy="1380412"/>
            </a:xfrm>
            <a:prstGeom prst="trapezoid">
              <a:avLst>
                <a:gd name="adj" fmla="val 50012"/>
              </a:avLst>
            </a:prstGeom>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24" name="Yamuk 4"/>
            <p:cNvSpPr/>
            <p:nvPr/>
          </p:nvSpPr>
          <p:spPr>
            <a:xfrm>
              <a:off x="3966757" y="68344"/>
              <a:ext cx="1380746" cy="138041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tr-TR" sz="1700" kern="1200" dirty="0">
                <a:latin typeface="Times New Roman" pitchFamily="18" charset="0"/>
                <a:cs typeface="Times New Roman" pitchFamily="18" charset="0"/>
              </a:endParaRPr>
            </a:p>
            <a:p>
              <a:pPr lvl="0" algn="ctr" defTabSz="755650">
                <a:lnSpc>
                  <a:spcPct val="90000"/>
                </a:lnSpc>
                <a:spcBef>
                  <a:spcPct val="0"/>
                </a:spcBef>
                <a:spcAft>
                  <a:spcPct val="35000"/>
                </a:spcAft>
              </a:pPr>
              <a:r>
                <a:rPr lang="tr-TR" sz="1700" kern="1200" dirty="0">
                  <a:latin typeface="Times New Roman" pitchFamily="18" charset="0"/>
                  <a:cs typeface="Times New Roman" pitchFamily="18" charset="0"/>
                </a:rPr>
                <a:t>PROJE ÜRETİMİ             (PD)</a:t>
              </a:r>
            </a:p>
          </p:txBody>
        </p:sp>
      </p:grpSp>
      <p:grpSp>
        <p:nvGrpSpPr>
          <p:cNvPr id="14" name="Grup 13"/>
          <p:cNvGrpSpPr/>
          <p:nvPr/>
        </p:nvGrpSpPr>
        <p:grpSpPr>
          <a:xfrm>
            <a:off x="3329487" y="2361739"/>
            <a:ext cx="2397108" cy="923245"/>
            <a:chOff x="3451870" y="1418465"/>
            <a:chExt cx="2398841" cy="1063873"/>
          </a:xfrm>
          <a:scene3d>
            <a:camera prst="orthographicFront"/>
            <a:lightRig rig="threePt" dir="t">
              <a:rot lat="0" lon="0" rev="7500000"/>
            </a:lightRig>
          </a:scene3d>
        </p:grpSpPr>
        <p:sp>
          <p:nvSpPr>
            <p:cNvPr id="21" name="Yamuk 20"/>
            <p:cNvSpPr/>
            <p:nvPr/>
          </p:nvSpPr>
          <p:spPr>
            <a:xfrm>
              <a:off x="3451870" y="1418465"/>
              <a:ext cx="2398841" cy="1063873"/>
            </a:xfrm>
            <a:prstGeom prst="trapezoid">
              <a:avLst>
                <a:gd name="adj" fmla="val 50012"/>
              </a:avLst>
            </a:prstGeom>
            <a:sp3d prstMaterial="plastic">
              <a:bevelT w="127000" h="25400" prst="relaxedInset"/>
            </a:sp3d>
          </p:spPr>
          <p:style>
            <a:lnRef idx="0">
              <a:schemeClr val="lt1">
                <a:hueOff val="0"/>
                <a:satOff val="0"/>
                <a:lumOff val="0"/>
                <a:alphaOff val="0"/>
              </a:schemeClr>
            </a:lnRef>
            <a:fillRef idx="3">
              <a:schemeClr val="accent5">
                <a:hueOff val="2591209"/>
                <a:satOff val="-2992"/>
                <a:lumOff val="-294"/>
                <a:alphaOff val="0"/>
              </a:schemeClr>
            </a:fillRef>
            <a:effectRef idx="2">
              <a:schemeClr val="accent5">
                <a:hueOff val="2591209"/>
                <a:satOff val="-2992"/>
                <a:lumOff val="-294"/>
                <a:alphaOff val="0"/>
              </a:schemeClr>
            </a:effectRef>
            <a:fontRef idx="minor">
              <a:schemeClr val="lt1"/>
            </a:fontRef>
          </p:style>
        </p:sp>
        <p:sp>
          <p:nvSpPr>
            <p:cNvPr id="22" name="Yamuk 6"/>
            <p:cNvSpPr/>
            <p:nvPr/>
          </p:nvSpPr>
          <p:spPr>
            <a:xfrm>
              <a:off x="3871667" y="1418465"/>
              <a:ext cx="1559246" cy="10638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kern="1200" dirty="0">
                  <a:latin typeface="Times New Roman" pitchFamily="18" charset="0"/>
                  <a:cs typeface="Times New Roman" pitchFamily="18" charset="0"/>
                </a:rPr>
                <a:t>ÖZEL YETENEKLERİ GELİŞTİRME (ÖYG)</a:t>
              </a:r>
            </a:p>
          </p:txBody>
        </p:sp>
      </p:grpSp>
      <p:grpSp>
        <p:nvGrpSpPr>
          <p:cNvPr id="15" name="Grup 14"/>
          <p:cNvGrpSpPr/>
          <p:nvPr/>
        </p:nvGrpSpPr>
        <p:grpSpPr>
          <a:xfrm>
            <a:off x="2686309" y="3263900"/>
            <a:ext cx="3685193" cy="1253511"/>
            <a:chOff x="2863429" y="2468574"/>
            <a:chExt cx="3685193" cy="1253511"/>
          </a:xfrm>
          <a:scene3d>
            <a:camera prst="orthographicFront"/>
            <a:lightRig rig="threePt" dir="t">
              <a:rot lat="0" lon="0" rev="7500000"/>
            </a:lightRig>
          </a:scene3d>
        </p:grpSpPr>
        <p:sp>
          <p:nvSpPr>
            <p:cNvPr id="19" name="Yamuk 18"/>
            <p:cNvSpPr/>
            <p:nvPr/>
          </p:nvSpPr>
          <p:spPr>
            <a:xfrm>
              <a:off x="2863429" y="2468574"/>
              <a:ext cx="3685193" cy="1253511"/>
            </a:xfrm>
            <a:prstGeom prst="trapezoid">
              <a:avLst>
                <a:gd name="adj" fmla="val 50012"/>
              </a:avLst>
            </a:prstGeom>
            <a:sp3d prstMaterial="plastic">
              <a:bevelT w="127000" h="25400" prst="relaxedInset"/>
            </a:sp3d>
          </p:spPr>
          <p:style>
            <a:lnRef idx="0">
              <a:schemeClr val="lt1">
                <a:hueOff val="0"/>
                <a:satOff val="0"/>
                <a:lumOff val="0"/>
                <a:alphaOff val="0"/>
              </a:schemeClr>
            </a:lnRef>
            <a:fillRef idx="3">
              <a:schemeClr val="accent5">
                <a:hueOff val="5182418"/>
                <a:satOff val="-5985"/>
                <a:lumOff val="-588"/>
                <a:alphaOff val="0"/>
              </a:schemeClr>
            </a:fillRef>
            <a:effectRef idx="2">
              <a:schemeClr val="accent5">
                <a:hueOff val="5182418"/>
                <a:satOff val="-5985"/>
                <a:lumOff val="-588"/>
                <a:alphaOff val="0"/>
              </a:schemeClr>
            </a:effectRef>
            <a:fontRef idx="minor">
              <a:schemeClr val="lt1"/>
            </a:fontRef>
          </p:style>
        </p:sp>
        <p:sp>
          <p:nvSpPr>
            <p:cNvPr id="20" name="Yamuk 8"/>
            <p:cNvSpPr/>
            <p:nvPr/>
          </p:nvSpPr>
          <p:spPr>
            <a:xfrm>
              <a:off x="3508338" y="2468574"/>
              <a:ext cx="2395376" cy="12535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kern="1200" dirty="0">
                  <a:latin typeface="Times New Roman" pitchFamily="18" charset="0"/>
                  <a:cs typeface="Times New Roman" pitchFamily="18" charset="0"/>
                </a:rPr>
                <a:t>BİREYSEL YETENEKLERİ FARKETTİRME (BYF)</a:t>
              </a:r>
            </a:p>
          </p:txBody>
        </p:sp>
      </p:grpSp>
      <p:grpSp>
        <p:nvGrpSpPr>
          <p:cNvPr id="16" name="Grup 15"/>
          <p:cNvGrpSpPr/>
          <p:nvPr/>
        </p:nvGrpSpPr>
        <p:grpSpPr>
          <a:xfrm>
            <a:off x="2158415" y="4504443"/>
            <a:ext cx="4717841" cy="1012790"/>
            <a:chOff x="2261550" y="3647655"/>
            <a:chExt cx="4865668" cy="1255453"/>
          </a:xfrm>
          <a:scene3d>
            <a:camera prst="orthographicFront"/>
            <a:lightRig rig="threePt" dir="t">
              <a:rot lat="0" lon="0" rev="7500000"/>
            </a:lightRig>
          </a:scene3d>
        </p:grpSpPr>
        <p:sp>
          <p:nvSpPr>
            <p:cNvPr id="17" name="Yamuk 16"/>
            <p:cNvSpPr/>
            <p:nvPr/>
          </p:nvSpPr>
          <p:spPr>
            <a:xfrm>
              <a:off x="2261550" y="3647655"/>
              <a:ext cx="4865668" cy="1255453"/>
            </a:xfrm>
            <a:prstGeom prst="trapezoid">
              <a:avLst>
                <a:gd name="adj" fmla="val 50012"/>
              </a:avLst>
            </a:prstGeom>
            <a:sp3d prstMaterial="plastic">
              <a:bevelT w="127000" h="25400" prst="relaxedInset"/>
            </a:sp3d>
          </p:spPr>
          <p:style>
            <a:lnRef idx="0">
              <a:schemeClr val="lt1">
                <a:hueOff val="0"/>
                <a:satOff val="0"/>
                <a:lumOff val="0"/>
                <a:alphaOff val="0"/>
              </a:schemeClr>
            </a:lnRef>
            <a:fillRef idx="3">
              <a:schemeClr val="accent5">
                <a:hueOff val="7773626"/>
                <a:satOff val="-8977"/>
                <a:lumOff val="-882"/>
                <a:alphaOff val="0"/>
              </a:schemeClr>
            </a:fillRef>
            <a:effectRef idx="2">
              <a:schemeClr val="accent5">
                <a:hueOff val="7773626"/>
                <a:satOff val="-8977"/>
                <a:lumOff val="-882"/>
                <a:alphaOff val="0"/>
              </a:schemeClr>
            </a:effectRef>
            <a:fontRef idx="minor">
              <a:schemeClr val="lt1"/>
            </a:fontRef>
          </p:style>
        </p:sp>
        <p:sp>
          <p:nvSpPr>
            <p:cNvPr id="18" name="Yamuk 10"/>
            <p:cNvSpPr/>
            <p:nvPr/>
          </p:nvSpPr>
          <p:spPr>
            <a:xfrm>
              <a:off x="3113042" y="3647655"/>
              <a:ext cx="3162684" cy="12554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kern="1200" dirty="0">
                  <a:latin typeface="Times New Roman" pitchFamily="18" charset="0"/>
                  <a:cs typeface="Times New Roman" pitchFamily="18" charset="0"/>
                </a:rPr>
                <a:t>DESTEK EĞİTİMİ </a:t>
              </a:r>
              <a:r>
                <a:rPr lang="tr-TR" sz="1700" dirty="0">
                  <a:latin typeface="Times New Roman" pitchFamily="18" charset="0"/>
                  <a:cs typeface="Times New Roman" pitchFamily="18" charset="0"/>
                </a:rPr>
                <a:t>PROGRAMI</a:t>
              </a:r>
              <a:endParaRPr lang="tr-TR" sz="1700" kern="1200" dirty="0">
                <a:latin typeface="Times New Roman" pitchFamily="18" charset="0"/>
                <a:cs typeface="Times New Roman" pitchFamily="18" charset="0"/>
              </a:endParaRPr>
            </a:p>
          </p:txBody>
        </p:sp>
      </p:grpSp>
      <p:grpSp>
        <p:nvGrpSpPr>
          <p:cNvPr id="25" name="Grup 24"/>
          <p:cNvGrpSpPr/>
          <p:nvPr/>
        </p:nvGrpSpPr>
        <p:grpSpPr>
          <a:xfrm>
            <a:off x="9008" y="1016313"/>
            <a:ext cx="4467106" cy="1275486"/>
            <a:chOff x="7202987" y="4933240"/>
            <a:chExt cx="1984087" cy="1094717"/>
          </a:xfrm>
          <a:scene3d>
            <a:camera prst="orthographicFront"/>
            <a:lightRig rig="threePt" dir="t">
              <a:rot lat="0" lon="0" rev="7500000"/>
            </a:lightRig>
          </a:scene3d>
        </p:grpSpPr>
        <p:sp>
          <p:nvSpPr>
            <p:cNvPr id="26" name="Şekil 25"/>
            <p:cNvSpPr/>
            <p:nvPr/>
          </p:nvSpPr>
          <p:spPr>
            <a:xfrm rot="10800000">
              <a:off x="7202987" y="4933240"/>
              <a:ext cx="1984087" cy="1094716"/>
            </a:xfrm>
            <a:prstGeom prst="nonIsoscelesTrapezoid">
              <a:avLst>
                <a:gd name="adj1" fmla="val 50162"/>
                <a:gd name="adj2" fmla="val 0"/>
              </a:avLst>
            </a:prstGeom>
            <a:sp3d extrusionH="190500" prstMaterial="dkEdge">
              <a:bevelT w="135400" h="16350" prst="relaxedInset"/>
              <a:contourClr>
                <a:schemeClr val="bg1"/>
              </a:contourClr>
            </a:sp3d>
          </p:spPr>
          <p:style>
            <a:lnRef idx="1">
              <a:schemeClr val="accent5">
                <a:hueOff val="10364835"/>
                <a:satOff val="-11970"/>
                <a:lumOff val="-1176"/>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27" name="Şekil 4"/>
            <p:cNvSpPr/>
            <p:nvPr/>
          </p:nvSpPr>
          <p:spPr>
            <a:xfrm rot="21600000">
              <a:off x="7301843" y="4933241"/>
              <a:ext cx="1487594" cy="109471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a:r>
                <a:rPr lang="tr-TR" sz="1600" b="1" dirty="0">
                  <a:solidFill>
                    <a:srgbClr val="7030A0"/>
                  </a:solidFill>
                  <a:latin typeface="Times New Roman" pitchFamily="18" charset="0"/>
                  <a:cs typeface="Times New Roman" pitchFamily="18" charset="0"/>
                </a:rPr>
                <a:t>Ortaöğretimden mezun olana kadar (Haftalık ders saati aralığı 2-8)</a:t>
              </a:r>
            </a:p>
          </p:txBody>
        </p:sp>
      </p:grpSp>
      <p:grpSp>
        <p:nvGrpSpPr>
          <p:cNvPr id="28" name="Grup 27"/>
          <p:cNvGrpSpPr/>
          <p:nvPr/>
        </p:nvGrpSpPr>
        <p:grpSpPr>
          <a:xfrm>
            <a:off x="4583516" y="1016313"/>
            <a:ext cx="4565924" cy="1345426"/>
            <a:chOff x="4628107" y="143346"/>
            <a:chExt cx="4228875" cy="1230402"/>
          </a:xfrm>
          <a:scene3d>
            <a:camera prst="orthographicFront"/>
            <a:lightRig rig="threePt" dir="t">
              <a:rot lat="0" lon="0" rev="7500000"/>
            </a:lightRig>
          </a:scene3d>
        </p:grpSpPr>
        <p:sp>
          <p:nvSpPr>
            <p:cNvPr id="41" name="Şekil 40"/>
            <p:cNvSpPr/>
            <p:nvPr/>
          </p:nvSpPr>
          <p:spPr>
            <a:xfrm rot="10800000">
              <a:off x="4628107" y="143346"/>
              <a:ext cx="4228875" cy="1230402"/>
            </a:xfrm>
            <a:prstGeom prst="nonIsoscelesTrapezoid">
              <a:avLst>
                <a:gd name="adj1" fmla="val 0"/>
                <a:gd name="adj2" fmla="val 50012"/>
              </a:avLst>
            </a:prstGeom>
            <a:sp3d extrusionH="190500" prstMaterial="dkEdge">
              <a:bevelT w="135400" h="16350" prst="relaxedInset"/>
              <a:contourClr>
                <a:schemeClr val="bg1"/>
              </a:contourClr>
            </a:sp3d>
          </p:spPr>
          <p:style>
            <a:lnRef idx="1">
              <a:schemeClr val="accent5">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42" name="Şekil 4"/>
            <p:cNvSpPr/>
            <p:nvPr/>
          </p:nvSpPr>
          <p:spPr>
            <a:xfrm rot="21600000">
              <a:off x="5038832" y="143346"/>
              <a:ext cx="3753526" cy="1230402"/>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171450" lvl="1" indent="-171450" algn="ctr" defTabSz="711200">
                <a:lnSpc>
                  <a:spcPct val="90000"/>
                </a:lnSpc>
                <a:spcBef>
                  <a:spcPct val="0"/>
                </a:spcBef>
                <a:spcAft>
                  <a:spcPct val="15000"/>
                </a:spcAft>
                <a:buChar char="••"/>
              </a:pPr>
              <a:r>
                <a:rPr lang="tr-TR" sz="1600" b="1" kern="1200" dirty="0">
                  <a:solidFill>
                    <a:srgbClr val="7030A0"/>
                  </a:solidFill>
                  <a:latin typeface="Times New Roman" pitchFamily="18" charset="0"/>
                  <a:cs typeface="Times New Roman" pitchFamily="18" charset="0"/>
                </a:rPr>
                <a:t>Ortaöğretimden mezun olana kadar (Haftalık ders saati aralığı 2-8)</a:t>
              </a:r>
            </a:p>
            <a:p>
              <a:pPr marL="171450" lvl="1" indent="-171450" algn="ctr" defTabSz="711200">
                <a:lnSpc>
                  <a:spcPct val="90000"/>
                </a:lnSpc>
                <a:spcBef>
                  <a:spcPct val="0"/>
                </a:spcBef>
                <a:spcAft>
                  <a:spcPct val="15000"/>
                </a:spcAft>
                <a:buChar char="••"/>
              </a:pPr>
              <a:endParaRPr lang="tr-TR" sz="1600" b="1" kern="1200" dirty="0">
                <a:solidFill>
                  <a:srgbClr val="7030A0"/>
                </a:solidFill>
                <a:latin typeface="Times New Roman" pitchFamily="18" charset="0"/>
                <a:cs typeface="Times New Roman" pitchFamily="18" charset="0"/>
              </a:endParaRPr>
            </a:p>
          </p:txBody>
        </p:sp>
      </p:grpSp>
      <p:grpSp>
        <p:nvGrpSpPr>
          <p:cNvPr id="29" name="Grup 28"/>
          <p:cNvGrpSpPr/>
          <p:nvPr/>
        </p:nvGrpSpPr>
        <p:grpSpPr>
          <a:xfrm>
            <a:off x="5273683" y="2361740"/>
            <a:ext cx="3842337" cy="992971"/>
            <a:chOff x="5222060" y="1343457"/>
            <a:chExt cx="3634920" cy="1213891"/>
          </a:xfrm>
          <a:scene3d>
            <a:camera prst="orthographicFront"/>
            <a:lightRig rig="threePt" dir="t">
              <a:rot lat="0" lon="0" rev="7500000"/>
            </a:lightRig>
          </a:scene3d>
        </p:grpSpPr>
        <p:sp>
          <p:nvSpPr>
            <p:cNvPr id="39" name="Şekil 38"/>
            <p:cNvSpPr/>
            <p:nvPr/>
          </p:nvSpPr>
          <p:spPr>
            <a:xfrm rot="10800000">
              <a:off x="5222060" y="1343457"/>
              <a:ext cx="3634920" cy="1102877"/>
            </a:xfrm>
            <a:prstGeom prst="nonIsoscelesTrapezoid">
              <a:avLst>
                <a:gd name="adj1" fmla="val 0"/>
                <a:gd name="adj2" fmla="val 50012"/>
              </a:avLst>
            </a:prstGeom>
            <a:sp3d extrusionH="190500" prstMaterial="dkEdge">
              <a:bevelT w="135400" h="16350" prst="relaxedInset"/>
              <a:contourClr>
                <a:schemeClr val="bg1"/>
              </a:contourClr>
            </a:sp3d>
          </p:spPr>
          <p:style>
            <a:lnRef idx="1">
              <a:schemeClr val="accent5">
                <a:hueOff val="2591209"/>
                <a:satOff val="-2992"/>
                <a:lumOff val="-294"/>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40" name="Şekil 6"/>
            <p:cNvSpPr/>
            <p:nvPr/>
          </p:nvSpPr>
          <p:spPr>
            <a:xfrm rot="21600000">
              <a:off x="5558852" y="1343458"/>
              <a:ext cx="3237974" cy="121389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171450" lvl="1" indent="-171450" algn="ctr" defTabSz="711200">
                <a:lnSpc>
                  <a:spcPct val="90000"/>
                </a:lnSpc>
                <a:spcBef>
                  <a:spcPct val="0"/>
                </a:spcBef>
                <a:spcAft>
                  <a:spcPct val="15000"/>
                </a:spcAft>
                <a:buChar char="••"/>
              </a:pPr>
              <a:r>
                <a:rPr lang="tr-TR" sz="1600" b="1" kern="1200" dirty="0">
                  <a:solidFill>
                    <a:srgbClr val="FF0000"/>
                  </a:solidFill>
                  <a:latin typeface="Times New Roman" pitchFamily="18" charset="0"/>
                  <a:cs typeface="Times New Roman" pitchFamily="18" charset="0"/>
                </a:rPr>
                <a:t>2 Yıl Boyunca (Haftalık ders saati aralığı 4-12)</a:t>
              </a:r>
            </a:p>
            <a:p>
              <a:pPr marL="171450" lvl="1" indent="-171450" algn="ctr" defTabSz="711200">
                <a:lnSpc>
                  <a:spcPct val="90000"/>
                </a:lnSpc>
                <a:spcBef>
                  <a:spcPct val="0"/>
                </a:spcBef>
                <a:spcAft>
                  <a:spcPct val="15000"/>
                </a:spcAft>
                <a:buChar char="••"/>
              </a:pPr>
              <a:r>
                <a:rPr lang="tr-TR" sz="1600" b="1" dirty="0">
                  <a:solidFill>
                    <a:srgbClr val="FF0000"/>
                  </a:solidFill>
                  <a:latin typeface="Times New Roman" pitchFamily="18" charset="0"/>
                  <a:cs typeface="Times New Roman" pitchFamily="18" charset="0"/>
                </a:rPr>
                <a:t>7. ve 8. sınıf</a:t>
              </a:r>
              <a:endParaRPr lang="tr-TR" sz="1600" b="1" kern="1200" dirty="0">
                <a:solidFill>
                  <a:srgbClr val="FF0000"/>
                </a:solidFill>
                <a:latin typeface="Times New Roman" pitchFamily="18" charset="0"/>
                <a:cs typeface="Times New Roman" pitchFamily="18" charset="0"/>
              </a:endParaRPr>
            </a:p>
          </p:txBody>
        </p:sp>
      </p:grpSp>
      <p:grpSp>
        <p:nvGrpSpPr>
          <p:cNvPr id="30" name="Grup 29"/>
          <p:cNvGrpSpPr/>
          <p:nvPr/>
        </p:nvGrpSpPr>
        <p:grpSpPr>
          <a:xfrm>
            <a:off x="5726596" y="3250269"/>
            <a:ext cx="3422844" cy="1253511"/>
            <a:chOff x="5795865" y="2452908"/>
            <a:chExt cx="3061117" cy="1253511"/>
          </a:xfrm>
          <a:scene3d>
            <a:camera prst="orthographicFront"/>
            <a:lightRig rig="threePt" dir="t">
              <a:rot lat="0" lon="0" rev="7500000"/>
            </a:lightRig>
          </a:scene3d>
        </p:grpSpPr>
        <p:sp>
          <p:nvSpPr>
            <p:cNvPr id="37" name="Şekil 36"/>
            <p:cNvSpPr/>
            <p:nvPr/>
          </p:nvSpPr>
          <p:spPr>
            <a:xfrm rot="10800000">
              <a:off x="5795865" y="2487622"/>
              <a:ext cx="3061117" cy="1218796"/>
            </a:xfrm>
            <a:prstGeom prst="nonIsoscelesTrapezoid">
              <a:avLst>
                <a:gd name="adj1" fmla="val 0"/>
                <a:gd name="adj2" fmla="val 50012"/>
              </a:avLst>
            </a:prstGeom>
            <a:sp3d extrusionH="190500" prstMaterial="dkEdge">
              <a:bevelT w="135400" h="16350" prst="relaxedInset"/>
              <a:contourClr>
                <a:schemeClr val="bg1"/>
              </a:contourClr>
            </a:sp3d>
          </p:spPr>
          <p:style>
            <a:lnRef idx="1">
              <a:schemeClr val="accent5">
                <a:hueOff val="5182418"/>
                <a:satOff val="-5985"/>
                <a:lumOff val="-588"/>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38" name="Şekil 8"/>
            <p:cNvSpPr/>
            <p:nvPr/>
          </p:nvSpPr>
          <p:spPr>
            <a:xfrm rot="21600000">
              <a:off x="6140129" y="2452908"/>
              <a:ext cx="2646631" cy="1253511"/>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171450" lvl="1" indent="-171450" algn="ctr" defTabSz="711200">
                <a:lnSpc>
                  <a:spcPct val="90000"/>
                </a:lnSpc>
                <a:spcBef>
                  <a:spcPct val="0"/>
                </a:spcBef>
                <a:spcAft>
                  <a:spcPct val="15000"/>
                </a:spcAft>
                <a:buChar char="••"/>
              </a:pPr>
              <a:r>
                <a:rPr lang="tr-TR" sz="1600" b="1" dirty="0">
                  <a:solidFill>
                    <a:schemeClr val="accent2">
                      <a:lumMod val="75000"/>
                    </a:schemeClr>
                  </a:solidFill>
                  <a:latin typeface="Times New Roman" pitchFamily="18" charset="0"/>
                  <a:cs typeface="Times New Roman" pitchFamily="18" charset="0"/>
                </a:rPr>
                <a:t>2</a:t>
              </a:r>
              <a:r>
                <a:rPr lang="tr-TR" sz="1600" b="1" kern="1200" dirty="0">
                  <a:solidFill>
                    <a:schemeClr val="accent2">
                      <a:lumMod val="75000"/>
                    </a:schemeClr>
                  </a:solidFill>
                  <a:latin typeface="Times New Roman" pitchFamily="18" charset="0"/>
                  <a:cs typeface="Times New Roman" pitchFamily="18" charset="0"/>
                </a:rPr>
                <a:t> Yıl Boyunca (Haftalık ders saati aralığı 4-12)</a:t>
              </a:r>
            </a:p>
            <a:p>
              <a:pPr marL="171450" lvl="1" indent="-171450" algn="ctr" defTabSz="711200">
                <a:lnSpc>
                  <a:spcPct val="90000"/>
                </a:lnSpc>
                <a:spcBef>
                  <a:spcPct val="0"/>
                </a:spcBef>
                <a:spcAft>
                  <a:spcPct val="15000"/>
                </a:spcAft>
                <a:buChar char="••"/>
              </a:pPr>
              <a:r>
                <a:rPr lang="tr-TR" sz="1600" b="1" dirty="0">
                  <a:solidFill>
                    <a:schemeClr val="accent2">
                      <a:lumMod val="75000"/>
                    </a:schemeClr>
                  </a:solidFill>
                  <a:latin typeface="Times New Roman" pitchFamily="18" charset="0"/>
                  <a:cs typeface="Times New Roman" pitchFamily="18" charset="0"/>
                </a:rPr>
                <a:t>5. ve 6. sınıf</a:t>
              </a:r>
              <a:endParaRPr lang="tr-TR" sz="1600" kern="1200" dirty="0">
                <a:solidFill>
                  <a:schemeClr val="accent2">
                    <a:lumMod val="75000"/>
                  </a:schemeClr>
                </a:solidFill>
                <a:latin typeface="Times New Roman" pitchFamily="18" charset="0"/>
                <a:cs typeface="Times New Roman" pitchFamily="18" charset="0"/>
              </a:endParaRPr>
            </a:p>
          </p:txBody>
        </p:sp>
      </p:grpSp>
      <p:grpSp>
        <p:nvGrpSpPr>
          <p:cNvPr id="31" name="Grup 30"/>
          <p:cNvGrpSpPr/>
          <p:nvPr/>
        </p:nvGrpSpPr>
        <p:grpSpPr>
          <a:xfrm>
            <a:off x="6371502" y="4503780"/>
            <a:ext cx="2731031" cy="1023189"/>
            <a:chOff x="6542934" y="3744415"/>
            <a:chExt cx="2267142" cy="1209591"/>
          </a:xfrm>
          <a:scene3d>
            <a:camera prst="orthographicFront"/>
            <a:lightRig rig="threePt" dir="t">
              <a:rot lat="0" lon="0" rev="7500000"/>
            </a:lightRig>
          </a:scene3d>
        </p:grpSpPr>
        <p:sp>
          <p:nvSpPr>
            <p:cNvPr id="35" name="Şekil 34"/>
            <p:cNvSpPr/>
            <p:nvPr/>
          </p:nvSpPr>
          <p:spPr>
            <a:xfrm rot="10800000">
              <a:off x="6542934" y="3744415"/>
              <a:ext cx="2267142" cy="1209591"/>
            </a:xfrm>
            <a:prstGeom prst="nonIsoscelesTrapezoid">
              <a:avLst>
                <a:gd name="adj1" fmla="val 0"/>
                <a:gd name="adj2" fmla="val 50012"/>
              </a:avLst>
            </a:prstGeom>
            <a:sp3d extrusionH="190500" prstMaterial="dkEdge">
              <a:bevelT w="135400" h="16350" prst="relaxedInset"/>
              <a:contourClr>
                <a:schemeClr val="bg1"/>
              </a:contourClr>
            </a:sp3d>
          </p:spPr>
          <p:style>
            <a:lnRef idx="1">
              <a:schemeClr val="accent5">
                <a:hueOff val="7773626"/>
                <a:satOff val="-8977"/>
                <a:lumOff val="-882"/>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36" name="Şekil 10"/>
            <p:cNvSpPr/>
            <p:nvPr/>
          </p:nvSpPr>
          <p:spPr>
            <a:xfrm rot="21600000">
              <a:off x="6813935" y="3744415"/>
              <a:ext cx="1920300" cy="1209591"/>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171450" lvl="1" indent="-171450" algn="ctr" defTabSz="711200">
                <a:lnSpc>
                  <a:spcPct val="90000"/>
                </a:lnSpc>
                <a:spcBef>
                  <a:spcPct val="0"/>
                </a:spcBef>
                <a:spcAft>
                  <a:spcPct val="15000"/>
                </a:spcAft>
                <a:buChar char="••"/>
              </a:pPr>
              <a:r>
                <a:rPr lang="tr-TR" sz="1600" b="1" kern="1200" dirty="0">
                  <a:solidFill>
                    <a:srgbClr val="00B0F0"/>
                  </a:solidFill>
                  <a:latin typeface="Times New Roman" pitchFamily="18" charset="0"/>
                  <a:cs typeface="Times New Roman" pitchFamily="18" charset="0"/>
                </a:rPr>
                <a:t>2.-3.Sınıf (2 yıl haftada 4-12 saat)</a:t>
              </a:r>
            </a:p>
            <a:p>
              <a:pPr marL="171450" lvl="1" indent="-171450" algn="ctr" defTabSz="711200">
                <a:lnSpc>
                  <a:spcPct val="90000"/>
                </a:lnSpc>
                <a:spcBef>
                  <a:spcPct val="0"/>
                </a:spcBef>
                <a:spcAft>
                  <a:spcPct val="15000"/>
                </a:spcAft>
                <a:buChar char="••"/>
              </a:pPr>
              <a:r>
                <a:rPr lang="tr-TR" sz="1600" b="1" kern="1200" dirty="0">
                  <a:solidFill>
                    <a:srgbClr val="00B0F0"/>
                  </a:solidFill>
                  <a:latin typeface="Times New Roman" pitchFamily="18" charset="0"/>
                  <a:cs typeface="Times New Roman" pitchFamily="18" charset="0"/>
                </a:rPr>
                <a:t>4.Sınıf (En az 1 yıl haftada 4-12 saat)</a:t>
              </a:r>
            </a:p>
          </p:txBody>
        </p:sp>
      </p:grpSp>
      <p:grpSp>
        <p:nvGrpSpPr>
          <p:cNvPr id="32" name="Grup 31"/>
          <p:cNvGrpSpPr/>
          <p:nvPr/>
        </p:nvGrpSpPr>
        <p:grpSpPr>
          <a:xfrm>
            <a:off x="6835390" y="5517233"/>
            <a:ext cx="2314049" cy="1308085"/>
            <a:chOff x="7091109" y="4933241"/>
            <a:chExt cx="1765873" cy="1094716"/>
          </a:xfrm>
          <a:scene3d>
            <a:camera prst="orthographicFront"/>
            <a:lightRig rig="threePt" dir="t">
              <a:rot lat="0" lon="0" rev="7500000"/>
            </a:lightRig>
          </a:scene3d>
        </p:grpSpPr>
        <p:sp>
          <p:nvSpPr>
            <p:cNvPr id="33" name="Şekil 32"/>
            <p:cNvSpPr/>
            <p:nvPr/>
          </p:nvSpPr>
          <p:spPr>
            <a:xfrm rot="10800000">
              <a:off x="7091109" y="4933241"/>
              <a:ext cx="1765873" cy="1094716"/>
            </a:xfrm>
            <a:prstGeom prst="nonIsoscelesTrapezoid">
              <a:avLst>
                <a:gd name="adj1" fmla="val 0"/>
                <a:gd name="adj2" fmla="val 50012"/>
              </a:avLst>
            </a:prstGeom>
            <a:sp3d extrusionH="190500" prstMaterial="dkEdge">
              <a:bevelT w="135400" h="16350" prst="relaxedInset"/>
              <a:contourClr>
                <a:schemeClr val="bg1"/>
              </a:contourClr>
            </a:sp3d>
          </p:spPr>
          <p:style>
            <a:lnRef idx="1">
              <a:schemeClr val="accent5">
                <a:hueOff val="10364835"/>
                <a:satOff val="-11970"/>
                <a:lumOff val="-1176"/>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34" name="Şekil 12"/>
            <p:cNvSpPr/>
            <p:nvPr/>
          </p:nvSpPr>
          <p:spPr>
            <a:xfrm rot="21600000">
              <a:off x="7301843" y="4933241"/>
              <a:ext cx="1487594" cy="109471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171450" lvl="1" indent="-171450" algn="ctr" defTabSz="711200">
                <a:lnSpc>
                  <a:spcPct val="90000"/>
                </a:lnSpc>
                <a:spcBef>
                  <a:spcPct val="0"/>
                </a:spcBef>
                <a:spcAft>
                  <a:spcPct val="15000"/>
                </a:spcAft>
                <a:buChar char="••"/>
              </a:pPr>
              <a:r>
                <a:rPr lang="tr-TR" sz="1600" b="1" kern="1200" dirty="0">
                  <a:solidFill>
                    <a:srgbClr val="00B050"/>
                  </a:solidFill>
                  <a:latin typeface="Times New Roman" pitchFamily="18" charset="0"/>
                  <a:cs typeface="Times New Roman" pitchFamily="18" charset="0"/>
                </a:rPr>
                <a:t>(</a:t>
              </a:r>
              <a:r>
                <a:rPr lang="tr-TR" sz="1600" b="1" dirty="0">
                  <a:solidFill>
                    <a:srgbClr val="00B050"/>
                  </a:solidFill>
                  <a:latin typeface="Times New Roman" pitchFamily="18" charset="0"/>
                  <a:cs typeface="Times New Roman" pitchFamily="18" charset="0"/>
                </a:rPr>
                <a:t>40</a:t>
              </a:r>
              <a:r>
                <a:rPr lang="tr-TR" sz="1600" b="1" kern="1200" dirty="0">
                  <a:solidFill>
                    <a:srgbClr val="00B050"/>
                  </a:solidFill>
                  <a:latin typeface="Times New Roman" pitchFamily="18" charset="0"/>
                  <a:cs typeface="Times New Roman" pitchFamily="18" charset="0"/>
                </a:rPr>
                <a:t> saat en fazla)</a:t>
              </a:r>
            </a:p>
          </p:txBody>
        </p:sp>
      </p:grpSp>
      <p:sp>
        <p:nvSpPr>
          <p:cNvPr id="43" name="İçerik Yer Tutucusu 1"/>
          <p:cNvSpPr txBox="1">
            <a:spLocks/>
          </p:cNvSpPr>
          <p:nvPr/>
        </p:nvSpPr>
        <p:spPr>
          <a:xfrm>
            <a:off x="5629693" y="211848"/>
            <a:ext cx="3074212" cy="769479"/>
          </a:xfrm>
          <a:prstGeom prst="rect">
            <a:avLst/>
          </a:prstGeom>
        </p:spPr>
        <p:txBody>
          <a:bodyPr vert="horz">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fontAlgn="auto">
              <a:buFont typeface="Wingdings 3"/>
              <a:buNone/>
            </a:pPr>
            <a:r>
              <a:rPr lang="tr-TR" b="1" u="sng" dirty="0">
                <a:solidFill>
                  <a:srgbClr val="C00000"/>
                </a:solidFill>
              </a:rPr>
              <a:t>Genel Zihinsel Yetenek Alanı</a:t>
            </a:r>
          </a:p>
        </p:txBody>
      </p:sp>
      <p:sp>
        <p:nvSpPr>
          <p:cNvPr id="47" name="Aşağı Ok 46"/>
          <p:cNvSpPr/>
          <p:nvPr/>
        </p:nvSpPr>
        <p:spPr>
          <a:xfrm>
            <a:off x="4462230" y="665807"/>
            <a:ext cx="167895" cy="2166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4236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1"/>
                </a:solidFill>
                <a:latin typeface="Berlin Sans FB Demi" pitchFamily="34" charset="0"/>
              </a:rPr>
              <a:t>Uyum programı</a:t>
            </a:r>
          </a:p>
        </p:txBody>
      </p:sp>
      <p:sp>
        <p:nvSpPr>
          <p:cNvPr id="3" name="2 İçerik Yer Tutucusu"/>
          <p:cNvSpPr>
            <a:spLocks noGrp="1"/>
          </p:cNvSpPr>
          <p:nvPr>
            <p:ph idx="1"/>
          </p:nvPr>
        </p:nvSpPr>
        <p:spPr>
          <a:xfrm>
            <a:off x="467544" y="1628800"/>
            <a:ext cx="8496944" cy="4873752"/>
          </a:xfrm>
        </p:spPr>
        <p:txBody>
          <a:bodyPr>
            <a:normAutofit/>
          </a:bodyPr>
          <a:lstStyle/>
          <a:p>
            <a:pPr algn="just">
              <a:buNone/>
            </a:pPr>
            <a:r>
              <a:rPr lang="tr-TR" dirty="0">
                <a:solidFill>
                  <a:schemeClr val="tx2">
                    <a:lumMod val="75000"/>
                  </a:schemeClr>
                </a:solidFill>
                <a:latin typeface="Calibri" pitchFamily="34" charset="0"/>
                <a:cs typeface="Calibri" pitchFamily="34" charset="0"/>
              </a:rPr>
              <a:t>    		</a:t>
            </a:r>
          </a:p>
          <a:p>
            <a:pPr algn="just">
              <a:buNone/>
            </a:pPr>
            <a:r>
              <a:rPr lang="tr-TR" dirty="0">
                <a:solidFill>
                  <a:schemeClr val="tx2">
                    <a:lumMod val="75000"/>
                  </a:schemeClr>
                </a:solidFill>
                <a:latin typeface="Calibri" pitchFamily="34" charset="0"/>
                <a:cs typeface="Calibri" pitchFamily="34" charset="0"/>
              </a:rPr>
              <a:t>	Uygulanan ilk program olan Uyum Programı, en fazla 40 saat olacak şekilde planlanır. Veli, öğretmen, öğrenci herkesin birbirini anlamaya ve ortak bir dil oluşturulmaya çalışılan aşamadır.  Bu dönemde öğrencileri tanımaya yönelik etkinlikler planlanmakta ve uygulanmaktadır. Aynı zamanda kurumun misyonu, vizyonu, ilke ve değerleri öğrencilere aktarılmaktadır. </a:t>
            </a:r>
            <a:r>
              <a:rPr lang="tr-TR" b="1" i="1" dirty="0">
                <a:solidFill>
                  <a:schemeClr val="tx2">
                    <a:lumMod val="75000"/>
                  </a:schemeClr>
                </a:solidFill>
                <a:latin typeface="Calibri" pitchFamily="34" charset="0"/>
                <a:cs typeface="Calibri" pitchFamily="34" charset="0"/>
              </a:rPr>
              <a:t>Uyum programı sonunda hedeflenen; Veli-Öğrenci-BİLSEM’ in  bütünleşmesi ve ortak amaç edinmesidir.</a:t>
            </a:r>
            <a:br>
              <a:rPr lang="tr-TR" b="1" i="1" dirty="0"/>
            </a:br>
            <a:endParaRPr lang="tr-TR" b="1" i="1" dirty="0"/>
          </a:p>
        </p:txBody>
      </p:sp>
      <p:sp>
        <p:nvSpPr>
          <p:cNvPr id="4" name="3 Slayt Numarası Yer Tutucusu"/>
          <p:cNvSpPr>
            <a:spLocks noGrp="1"/>
          </p:cNvSpPr>
          <p:nvPr>
            <p:ph type="sldNum" sz="quarter" idx="12"/>
          </p:nvPr>
        </p:nvSpPr>
        <p:spPr/>
        <p:txBody>
          <a:bodyPr/>
          <a:lstStyle/>
          <a:p>
            <a:fld id="{005782A8-1D9C-4D64-9FB9-98B83697A539}" type="slidenum">
              <a:rPr lang="tr-TR" smtClean="0"/>
              <a:pPr/>
              <a:t>11</a:t>
            </a:fld>
            <a:endParaRPr lang="tr-TR"/>
          </a:p>
        </p:txBody>
      </p:sp>
    </p:spTree>
    <p:extLst>
      <p:ext uri="{BB962C8B-B14F-4D97-AF65-F5344CB8AC3E}">
        <p14:creationId xmlns:p14="http://schemas.microsoft.com/office/powerpoint/2010/main" val="699024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BFBBD0B2-BE22-42E0-A06E-0A382D448D9F}"/>
              </a:ext>
            </a:extLst>
          </p:cNvPr>
          <p:cNvPicPr>
            <a:picLocks noChangeAspect="1"/>
          </p:cNvPicPr>
          <p:nvPr/>
        </p:nvPicPr>
        <p:blipFill>
          <a:blip r:embed="rId2" cstate="print"/>
          <a:stretch>
            <a:fillRect/>
          </a:stretch>
        </p:blipFill>
        <p:spPr>
          <a:xfrm>
            <a:off x="6588224" y="66675"/>
            <a:ext cx="2476500" cy="1838325"/>
          </a:xfrm>
          <a:prstGeom prst="rect">
            <a:avLst/>
          </a:prstGeom>
        </p:spPr>
      </p:pic>
      <p:sp>
        <p:nvSpPr>
          <p:cNvPr id="2" name="1 Başlık"/>
          <p:cNvSpPr>
            <a:spLocks noGrp="1"/>
          </p:cNvSpPr>
          <p:nvPr>
            <p:ph type="title"/>
          </p:nvPr>
        </p:nvSpPr>
        <p:spPr/>
        <p:txBody>
          <a:bodyPr/>
          <a:lstStyle/>
          <a:p>
            <a:r>
              <a:rPr lang="tr-TR" b="1" dirty="0">
                <a:solidFill>
                  <a:schemeClr val="tx1"/>
                </a:solidFill>
                <a:latin typeface="Berlin Sans FB Demi" pitchFamily="34" charset="0"/>
              </a:rPr>
              <a:t>Destek eğitim programı</a:t>
            </a:r>
          </a:p>
        </p:txBody>
      </p:sp>
      <p:sp>
        <p:nvSpPr>
          <p:cNvPr id="3" name="2 İçerik Yer Tutucusu"/>
          <p:cNvSpPr>
            <a:spLocks noGrp="1"/>
          </p:cNvSpPr>
          <p:nvPr>
            <p:ph idx="1"/>
          </p:nvPr>
        </p:nvSpPr>
        <p:spPr>
          <a:xfrm>
            <a:off x="827584" y="2276872"/>
            <a:ext cx="7301432" cy="4197080"/>
          </a:xfrm>
        </p:spPr>
        <p:txBody>
          <a:bodyPr>
            <a:normAutofit lnSpcReduction="10000"/>
          </a:bodyPr>
          <a:lstStyle/>
          <a:p>
            <a:pPr algn="just">
              <a:buNone/>
            </a:pPr>
            <a:r>
              <a:rPr lang="tr-TR" b="1" dirty="0"/>
              <a:t>	</a:t>
            </a:r>
            <a:r>
              <a:rPr lang="tr-TR" dirty="0">
                <a:solidFill>
                  <a:schemeClr val="tx2">
                    <a:lumMod val="75000"/>
                  </a:schemeClr>
                </a:solidFill>
                <a:latin typeface="Calibri" pitchFamily="34" charset="0"/>
                <a:cs typeface="Calibri" pitchFamily="34" charset="0"/>
              </a:rPr>
              <a:t>Eğitim programlarının ikincisi ve aslında temelidir. Destek eğitimi sonunda öğrencilerin;</a:t>
            </a:r>
          </a:p>
          <a:p>
            <a:r>
              <a:rPr lang="tr-TR" b="1" dirty="0">
                <a:solidFill>
                  <a:schemeClr val="tx2">
                    <a:lumMod val="75000"/>
                  </a:schemeClr>
                </a:solidFill>
                <a:latin typeface="Calibri" pitchFamily="34" charset="0"/>
                <a:cs typeface="Calibri" pitchFamily="34" charset="0"/>
              </a:rPr>
              <a:t>Kendini tanıyan </a:t>
            </a:r>
            <a:r>
              <a:rPr lang="tr-TR" dirty="0">
                <a:solidFill>
                  <a:schemeClr val="tx2">
                    <a:lumMod val="75000"/>
                  </a:schemeClr>
                </a:solidFill>
                <a:latin typeface="Calibri" pitchFamily="34" charset="0"/>
                <a:cs typeface="Calibri" pitchFamily="34" charset="0"/>
              </a:rPr>
              <a:t>ve akranları, ailesi, çevresi ile </a:t>
            </a:r>
            <a:r>
              <a:rPr lang="tr-TR" b="1" dirty="0">
                <a:solidFill>
                  <a:schemeClr val="tx2">
                    <a:lumMod val="75000"/>
                  </a:schemeClr>
                </a:solidFill>
                <a:latin typeface="Calibri" pitchFamily="34" charset="0"/>
                <a:cs typeface="Calibri" pitchFamily="34" charset="0"/>
              </a:rPr>
              <a:t>etkili iletişim</a:t>
            </a:r>
            <a:r>
              <a:rPr lang="tr-TR" dirty="0">
                <a:solidFill>
                  <a:schemeClr val="tx2">
                    <a:lumMod val="75000"/>
                  </a:schemeClr>
                </a:solidFill>
                <a:latin typeface="Calibri" pitchFamily="34" charset="0"/>
                <a:cs typeface="Calibri" pitchFamily="34" charset="0"/>
              </a:rPr>
              <a:t> kurabilen, </a:t>
            </a:r>
          </a:p>
          <a:p>
            <a:r>
              <a:rPr lang="tr-TR" b="1" dirty="0">
                <a:solidFill>
                  <a:schemeClr val="tx2">
                    <a:lumMod val="75000"/>
                  </a:schemeClr>
                </a:solidFill>
                <a:latin typeface="Calibri" pitchFamily="34" charset="0"/>
                <a:cs typeface="Calibri" pitchFamily="34" charset="0"/>
              </a:rPr>
              <a:t>Nasıl öğrendiğini bilen </a:t>
            </a:r>
            <a:r>
              <a:rPr lang="tr-TR" dirty="0">
                <a:solidFill>
                  <a:schemeClr val="tx2">
                    <a:lumMod val="75000"/>
                  </a:schemeClr>
                </a:solidFill>
                <a:latin typeface="Calibri" pitchFamily="34" charset="0"/>
                <a:cs typeface="Calibri" pitchFamily="34" charset="0"/>
              </a:rPr>
              <a:t>ve </a:t>
            </a:r>
            <a:r>
              <a:rPr lang="tr-TR" b="1" dirty="0">
                <a:solidFill>
                  <a:schemeClr val="tx2">
                    <a:lumMod val="75000"/>
                  </a:schemeClr>
                </a:solidFill>
                <a:latin typeface="Calibri" pitchFamily="34" charset="0"/>
                <a:cs typeface="Calibri" pitchFamily="34" charset="0"/>
              </a:rPr>
              <a:t>farklı </a:t>
            </a:r>
            <a:r>
              <a:rPr lang="tr-TR" dirty="0">
                <a:solidFill>
                  <a:schemeClr val="tx2">
                    <a:lumMod val="75000"/>
                  </a:schemeClr>
                </a:solidFill>
                <a:latin typeface="Calibri" pitchFamily="34" charset="0"/>
                <a:cs typeface="Calibri" pitchFamily="34" charset="0"/>
              </a:rPr>
              <a:t>öğrenme yöntemlerini kullanabilen, </a:t>
            </a:r>
          </a:p>
          <a:p>
            <a:r>
              <a:rPr lang="tr-TR" b="1" dirty="0">
                <a:solidFill>
                  <a:schemeClr val="tx2">
                    <a:lumMod val="75000"/>
                  </a:schemeClr>
                </a:solidFill>
                <a:latin typeface="Calibri" pitchFamily="34" charset="0"/>
                <a:cs typeface="Calibri" pitchFamily="34" charset="0"/>
              </a:rPr>
              <a:t>Grup çalışmasına yatkın </a:t>
            </a:r>
            <a:r>
              <a:rPr lang="tr-TR" dirty="0">
                <a:solidFill>
                  <a:schemeClr val="tx2">
                    <a:lumMod val="75000"/>
                  </a:schemeClr>
                </a:solidFill>
                <a:latin typeface="Calibri" pitchFamily="34" charset="0"/>
                <a:cs typeface="Calibri" pitchFamily="34" charset="0"/>
              </a:rPr>
              <a:t>ve grup içerisindeki rol ve sorumluluklarını yerine getirebilen, </a:t>
            </a:r>
          </a:p>
          <a:p>
            <a:r>
              <a:rPr lang="tr-TR" b="1" dirty="0">
                <a:solidFill>
                  <a:schemeClr val="tx2">
                    <a:lumMod val="75000"/>
                  </a:schemeClr>
                </a:solidFill>
                <a:latin typeface="Calibri" pitchFamily="34" charset="0"/>
                <a:cs typeface="Calibri" pitchFamily="34" charset="0"/>
              </a:rPr>
              <a:t>Liderlik </a:t>
            </a:r>
            <a:r>
              <a:rPr lang="tr-TR" dirty="0">
                <a:solidFill>
                  <a:schemeClr val="tx2">
                    <a:lumMod val="75000"/>
                  </a:schemeClr>
                </a:solidFill>
                <a:latin typeface="Calibri" pitchFamily="34" charset="0"/>
                <a:cs typeface="Calibri" pitchFamily="34" charset="0"/>
              </a:rPr>
              <a:t>davranışları gelişmiş, </a:t>
            </a:r>
          </a:p>
          <a:p>
            <a:r>
              <a:rPr lang="tr-TR" dirty="0">
                <a:solidFill>
                  <a:schemeClr val="tx2">
                    <a:lumMod val="75000"/>
                  </a:schemeClr>
                </a:solidFill>
                <a:latin typeface="Calibri" pitchFamily="34" charset="0"/>
                <a:cs typeface="Calibri" pitchFamily="34" charset="0"/>
              </a:rPr>
              <a:t>Bilimsel yöntemler kullanarak </a:t>
            </a:r>
            <a:r>
              <a:rPr lang="tr-TR" b="1" dirty="0">
                <a:solidFill>
                  <a:schemeClr val="tx2">
                    <a:lumMod val="75000"/>
                  </a:schemeClr>
                </a:solidFill>
                <a:latin typeface="Calibri" pitchFamily="34" charset="0"/>
                <a:cs typeface="Calibri" pitchFamily="34" charset="0"/>
              </a:rPr>
              <a:t>veri toplayan,</a:t>
            </a:r>
          </a:p>
          <a:p>
            <a:r>
              <a:rPr lang="tr-TR" dirty="0">
                <a:solidFill>
                  <a:schemeClr val="tx2">
                    <a:lumMod val="75000"/>
                  </a:schemeClr>
                </a:solidFill>
                <a:latin typeface="Calibri" pitchFamily="34" charset="0"/>
                <a:cs typeface="Calibri" pitchFamily="34" charset="0"/>
              </a:rPr>
              <a:t>Uygun tekniklerle </a:t>
            </a:r>
            <a:r>
              <a:rPr lang="tr-TR" b="1" dirty="0">
                <a:solidFill>
                  <a:schemeClr val="tx2">
                    <a:lumMod val="75000"/>
                  </a:schemeClr>
                </a:solidFill>
                <a:latin typeface="Calibri" pitchFamily="34" charset="0"/>
                <a:cs typeface="Calibri" pitchFamily="34" charset="0"/>
              </a:rPr>
              <a:t>problemlere çözüm bulabilen</a:t>
            </a:r>
            <a:r>
              <a:rPr lang="tr-TR" dirty="0">
                <a:solidFill>
                  <a:schemeClr val="tx2">
                    <a:lumMod val="75000"/>
                  </a:schemeClr>
                </a:solidFill>
                <a:latin typeface="Calibri" pitchFamily="34" charset="0"/>
                <a:cs typeface="Calibri" pitchFamily="34" charset="0"/>
              </a:rPr>
              <a:t>, </a:t>
            </a:r>
          </a:p>
          <a:p>
            <a:r>
              <a:rPr lang="tr-TR" dirty="0">
                <a:solidFill>
                  <a:schemeClr val="tx2">
                    <a:lumMod val="75000"/>
                  </a:schemeClr>
                </a:solidFill>
                <a:latin typeface="Calibri" pitchFamily="34" charset="0"/>
                <a:cs typeface="Calibri" pitchFamily="34" charset="0"/>
              </a:rPr>
              <a:t>Bilim insanında olması gereken </a:t>
            </a:r>
            <a:r>
              <a:rPr lang="tr-TR" b="1" dirty="0">
                <a:solidFill>
                  <a:schemeClr val="tx2">
                    <a:lumMod val="75000"/>
                  </a:schemeClr>
                </a:solidFill>
                <a:latin typeface="Calibri" pitchFamily="34" charset="0"/>
                <a:cs typeface="Calibri" pitchFamily="34" charset="0"/>
              </a:rPr>
              <a:t>çalışma disiplinine sahip </a:t>
            </a:r>
            <a:r>
              <a:rPr lang="tr-TR" dirty="0">
                <a:solidFill>
                  <a:schemeClr val="tx2">
                    <a:lumMod val="75000"/>
                  </a:schemeClr>
                </a:solidFill>
                <a:latin typeface="Calibri" pitchFamily="34" charset="0"/>
                <a:cs typeface="Calibri" pitchFamily="34" charset="0"/>
              </a:rPr>
              <a:t>bireyler olarak yetişmesi amaçlanmaktadır.</a:t>
            </a:r>
          </a:p>
        </p:txBody>
      </p:sp>
      <p:sp>
        <p:nvSpPr>
          <p:cNvPr id="4" name="3 Slayt Numarası Yer Tutucusu"/>
          <p:cNvSpPr>
            <a:spLocks noGrp="1"/>
          </p:cNvSpPr>
          <p:nvPr>
            <p:ph type="sldNum" sz="quarter" idx="12"/>
          </p:nvPr>
        </p:nvSpPr>
        <p:spPr/>
        <p:txBody>
          <a:bodyPr/>
          <a:lstStyle/>
          <a:p>
            <a:fld id="{005782A8-1D9C-4D64-9FB9-98B83697A539}" type="slidenum">
              <a:rPr lang="tr-TR" smtClean="0"/>
              <a:pPr/>
              <a:t>12</a:t>
            </a:fld>
            <a:endParaRPr lang="tr-TR"/>
          </a:p>
        </p:txBody>
      </p:sp>
    </p:spTree>
    <p:extLst>
      <p:ext uri="{BB962C8B-B14F-4D97-AF65-F5344CB8AC3E}">
        <p14:creationId xmlns:p14="http://schemas.microsoft.com/office/powerpoint/2010/main" val="2862809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a:solidFill>
                  <a:schemeClr val="tx1"/>
                </a:solidFill>
                <a:latin typeface="Berlin Sans FB Demi" pitchFamily="34" charset="0"/>
                <a:cs typeface="Calibri" pitchFamily="34" charset="0"/>
              </a:rPr>
              <a:t>Bireysel yetenekleri fark ettirme programı</a:t>
            </a:r>
          </a:p>
        </p:txBody>
      </p:sp>
      <p:sp>
        <p:nvSpPr>
          <p:cNvPr id="3" name="2 İçerik Yer Tutucusu"/>
          <p:cNvSpPr>
            <a:spLocks noGrp="1"/>
          </p:cNvSpPr>
          <p:nvPr>
            <p:ph idx="1"/>
          </p:nvPr>
        </p:nvSpPr>
        <p:spPr/>
        <p:txBody>
          <a:bodyPr>
            <a:normAutofit/>
          </a:bodyPr>
          <a:lstStyle/>
          <a:p>
            <a:pPr>
              <a:buNone/>
            </a:pPr>
            <a:r>
              <a:rPr lang="tr-TR" dirty="0"/>
              <a:t>	</a:t>
            </a:r>
            <a:r>
              <a:rPr lang="tr-TR" dirty="0">
                <a:solidFill>
                  <a:schemeClr val="tx2">
                    <a:lumMod val="75000"/>
                  </a:schemeClr>
                </a:solidFill>
                <a:latin typeface="Calibri" pitchFamily="34" charset="0"/>
                <a:cs typeface="Calibri" pitchFamily="34" charset="0"/>
              </a:rPr>
              <a:t>Bu program sürecinde öğrencinin; </a:t>
            </a:r>
          </a:p>
          <a:p>
            <a:r>
              <a:rPr lang="tr-TR" dirty="0">
                <a:solidFill>
                  <a:schemeClr val="tx2">
                    <a:lumMod val="75000"/>
                  </a:schemeClr>
                </a:solidFill>
                <a:latin typeface="Calibri" pitchFamily="34" charset="0"/>
                <a:cs typeface="Calibri" pitchFamily="34" charset="0"/>
              </a:rPr>
              <a:t>Disipline olan </a:t>
            </a:r>
            <a:r>
              <a:rPr lang="tr-TR" b="1" dirty="0">
                <a:solidFill>
                  <a:schemeClr val="tx2">
                    <a:lumMod val="75000"/>
                  </a:schemeClr>
                </a:solidFill>
                <a:latin typeface="Calibri" pitchFamily="34" charset="0"/>
                <a:cs typeface="Calibri" pitchFamily="34" charset="0"/>
              </a:rPr>
              <a:t>ilgisi, öğrenme hızı, merakı,</a:t>
            </a:r>
          </a:p>
          <a:p>
            <a:r>
              <a:rPr lang="tr-TR" dirty="0">
                <a:solidFill>
                  <a:schemeClr val="tx2">
                    <a:lumMod val="75000"/>
                  </a:schemeClr>
                </a:solidFill>
                <a:latin typeface="Calibri" pitchFamily="34" charset="0"/>
                <a:cs typeface="Calibri" pitchFamily="34" charset="0"/>
              </a:rPr>
              <a:t>Alanda derinlemesine </a:t>
            </a:r>
            <a:r>
              <a:rPr lang="tr-TR" b="1" dirty="0">
                <a:solidFill>
                  <a:schemeClr val="tx2">
                    <a:lumMod val="75000"/>
                  </a:schemeClr>
                </a:solidFill>
                <a:latin typeface="Calibri" pitchFamily="34" charset="0"/>
                <a:cs typeface="Calibri" pitchFamily="34" charset="0"/>
              </a:rPr>
              <a:t>bilgi isteği</a:t>
            </a:r>
            <a:r>
              <a:rPr lang="tr-TR" dirty="0">
                <a:solidFill>
                  <a:schemeClr val="tx2">
                    <a:lumMod val="75000"/>
                  </a:schemeClr>
                </a:solidFill>
                <a:latin typeface="Calibri" pitchFamily="34" charset="0"/>
                <a:cs typeface="Calibri" pitchFamily="34" charset="0"/>
              </a:rPr>
              <a:t>, </a:t>
            </a:r>
          </a:p>
          <a:p>
            <a:pPr algn="just"/>
            <a:r>
              <a:rPr lang="tr-TR" b="1" dirty="0">
                <a:solidFill>
                  <a:schemeClr val="tx2">
                    <a:lumMod val="75000"/>
                  </a:schemeClr>
                </a:solidFill>
                <a:latin typeface="Calibri" pitchFamily="34" charset="0"/>
                <a:cs typeface="Calibri" pitchFamily="34" charset="0"/>
              </a:rPr>
              <a:t>Yaşamsal süreçlerdeki problemleri alana taşıyarak çözüm bulma </a:t>
            </a:r>
            <a:r>
              <a:rPr lang="tr-TR" dirty="0">
                <a:solidFill>
                  <a:schemeClr val="tx2">
                    <a:lumMod val="75000"/>
                  </a:schemeClr>
                </a:solidFill>
                <a:latin typeface="Calibri" pitchFamily="34" charset="0"/>
                <a:cs typeface="Calibri" pitchFamily="34" charset="0"/>
              </a:rPr>
              <a:t>gibi özelliklerini gözlemlemeye yönelik etkinlikler planlanmakta ve uygulanmaktadır.Uygulanan program sonunda öğrencilerden elde edilen bulgular, Öğretmenler Kurulunda değerlendirilerek her öğrencinin </a:t>
            </a:r>
            <a:r>
              <a:rPr lang="tr-TR" b="1" dirty="0">
                <a:solidFill>
                  <a:schemeClr val="tx2">
                    <a:lumMod val="75000"/>
                  </a:schemeClr>
                </a:solidFill>
                <a:latin typeface="Calibri" pitchFamily="34" charset="0"/>
                <a:cs typeface="Calibri" pitchFamily="34" charset="0"/>
              </a:rPr>
              <a:t>özel yetenek alanı ve/veya alanları </a:t>
            </a:r>
            <a:r>
              <a:rPr lang="tr-TR" dirty="0">
                <a:solidFill>
                  <a:schemeClr val="tx2">
                    <a:lumMod val="75000"/>
                  </a:schemeClr>
                </a:solidFill>
                <a:latin typeface="Calibri" pitchFamily="34" charset="0"/>
                <a:cs typeface="Calibri" pitchFamily="34" charset="0"/>
              </a:rPr>
              <a:t>belirlenmektedir.</a:t>
            </a:r>
            <a:br>
              <a:rPr lang="tr-TR" dirty="0">
                <a:solidFill>
                  <a:schemeClr val="tx2">
                    <a:lumMod val="75000"/>
                  </a:schemeClr>
                </a:solidFill>
                <a:latin typeface="Calibri" pitchFamily="34" charset="0"/>
                <a:cs typeface="Calibri" pitchFamily="34" charset="0"/>
              </a:rPr>
            </a:br>
            <a:endParaRPr lang="tr-TR" dirty="0">
              <a:solidFill>
                <a:schemeClr val="tx2">
                  <a:lumMod val="75000"/>
                </a:schemeClr>
              </a:solidFill>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fld id="{005782A8-1D9C-4D64-9FB9-98B83697A539}" type="slidenum">
              <a:rPr lang="tr-TR" smtClean="0"/>
              <a:pPr/>
              <a:t>13</a:t>
            </a:fld>
            <a:endParaRPr lang="tr-TR"/>
          </a:p>
        </p:txBody>
      </p:sp>
    </p:spTree>
    <p:extLst>
      <p:ext uri="{BB962C8B-B14F-4D97-AF65-F5344CB8AC3E}">
        <p14:creationId xmlns:p14="http://schemas.microsoft.com/office/powerpoint/2010/main" val="302074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a:solidFill>
                  <a:schemeClr val="tx1"/>
                </a:solidFill>
                <a:latin typeface="Berlin Sans FB Demi" pitchFamily="34" charset="0"/>
              </a:rPr>
              <a:t>Özel yetenekleri GELİŞTİRME programı</a:t>
            </a:r>
          </a:p>
        </p:txBody>
      </p:sp>
      <p:sp>
        <p:nvSpPr>
          <p:cNvPr id="3" name="2 İçerik Yer Tutucusu"/>
          <p:cNvSpPr>
            <a:spLocks noGrp="1"/>
          </p:cNvSpPr>
          <p:nvPr>
            <p:ph idx="1"/>
          </p:nvPr>
        </p:nvSpPr>
        <p:spPr/>
        <p:txBody>
          <a:bodyPr>
            <a:normAutofit lnSpcReduction="10000"/>
          </a:bodyPr>
          <a:lstStyle/>
          <a:p>
            <a:pPr>
              <a:buNone/>
            </a:pPr>
            <a:r>
              <a:rPr lang="tr-TR" dirty="0"/>
              <a:t>	</a:t>
            </a:r>
            <a:r>
              <a:rPr lang="tr-TR" dirty="0">
                <a:solidFill>
                  <a:schemeClr val="tx2">
                    <a:lumMod val="75000"/>
                  </a:schemeClr>
                </a:solidFill>
                <a:latin typeface="Calibri" panose="020F0502020204030204" pitchFamily="34" charset="0"/>
                <a:cs typeface="Calibri" panose="020F0502020204030204" pitchFamily="34" charset="0"/>
              </a:rPr>
              <a:t>Özel Yetenekleri Geliştirme Programı bir alandan haftada 4 saat olmak üzere 2 yılı geçmeyecek şekilde uygulanmaktadır.Bu programda, </a:t>
            </a:r>
            <a:r>
              <a:rPr lang="tr-TR" b="1" dirty="0">
                <a:solidFill>
                  <a:schemeClr val="tx2">
                    <a:lumMod val="75000"/>
                  </a:schemeClr>
                </a:solidFill>
                <a:latin typeface="Calibri" panose="020F0502020204030204" pitchFamily="34" charset="0"/>
                <a:cs typeface="Calibri" panose="020F0502020204030204" pitchFamily="34" charset="0"/>
              </a:rPr>
              <a:t>BİLSEM’ e genel zihinsel yetenekle gelen öğrencinin yeteneğinin performansa dönüştüğü özel alan artık tespit edilmiş </a:t>
            </a:r>
            <a:r>
              <a:rPr lang="tr-TR" dirty="0">
                <a:solidFill>
                  <a:schemeClr val="tx2">
                    <a:lumMod val="75000"/>
                  </a:schemeClr>
                </a:solidFill>
                <a:latin typeface="Calibri" panose="020F0502020204030204" pitchFamily="34" charset="0"/>
                <a:cs typeface="Calibri" panose="020F0502020204030204" pitchFamily="34" charset="0"/>
              </a:rPr>
              <a:t>durumdadır.</a:t>
            </a:r>
          </a:p>
          <a:p>
            <a:pPr>
              <a:buNone/>
            </a:pPr>
            <a:endParaRPr lang="tr-TR" dirty="0">
              <a:solidFill>
                <a:schemeClr val="tx2">
                  <a:lumMod val="75000"/>
                </a:schemeClr>
              </a:solidFill>
              <a:latin typeface="Calibri" panose="020F0502020204030204" pitchFamily="34" charset="0"/>
              <a:cs typeface="Calibri" panose="020F0502020204030204" pitchFamily="34" charset="0"/>
            </a:endParaRPr>
          </a:p>
          <a:p>
            <a:pPr>
              <a:buNone/>
            </a:pPr>
            <a:r>
              <a:rPr lang="tr-TR" dirty="0">
                <a:solidFill>
                  <a:schemeClr val="tx2">
                    <a:lumMod val="75000"/>
                  </a:schemeClr>
                </a:solidFill>
                <a:latin typeface="Calibri" panose="020F0502020204030204" pitchFamily="34" charset="0"/>
                <a:cs typeface="Calibri" panose="020F0502020204030204" pitchFamily="34" charset="0"/>
              </a:rPr>
              <a:t>	Özel Yetenekleri Geliştirme Programında öğrencinin yetenekli olduğuna karar verilen </a:t>
            </a:r>
            <a:r>
              <a:rPr lang="tr-TR" b="1" dirty="0">
                <a:solidFill>
                  <a:schemeClr val="tx2">
                    <a:lumMod val="75000"/>
                  </a:schemeClr>
                </a:solidFill>
                <a:latin typeface="Calibri" panose="020F0502020204030204" pitchFamily="34" charset="0"/>
                <a:cs typeface="Calibri" panose="020F0502020204030204" pitchFamily="34" charset="0"/>
              </a:rPr>
              <a:t>en fazla iki alanda derinlemesine veya ileri düzeyde bilgi, beceri ve davranış kazandırma </a:t>
            </a:r>
            <a:r>
              <a:rPr lang="tr-TR" dirty="0">
                <a:solidFill>
                  <a:schemeClr val="tx2">
                    <a:lumMod val="75000"/>
                  </a:schemeClr>
                </a:solidFill>
                <a:latin typeface="Calibri" panose="020F0502020204030204" pitchFamily="34" charset="0"/>
                <a:cs typeface="Calibri" panose="020F0502020204030204" pitchFamily="34" charset="0"/>
              </a:rPr>
              <a:t>amaçlanmaktadır. Belirlenen ve geliştirilmesi hedeflenen özel yetenek alanları şunlardır: </a:t>
            </a:r>
            <a:r>
              <a:rPr lang="tr-TR" b="1" dirty="0">
                <a:latin typeface="Calibri" panose="020F0502020204030204" pitchFamily="34" charset="0"/>
                <a:cs typeface="Calibri" panose="020F0502020204030204" pitchFamily="34" charset="0"/>
              </a:rPr>
              <a:t>Fen Bilimleri, Sosyal Bilimler, Matematik, Müzik, Görsel Sanatlar, Dil Sanatları.</a:t>
            </a:r>
            <a:br>
              <a:rPr lang="tr-TR" b="1" dirty="0">
                <a:latin typeface="Calibri" panose="020F0502020204030204" pitchFamily="34" charset="0"/>
                <a:cs typeface="Calibri" panose="020F0502020204030204" pitchFamily="34" charset="0"/>
              </a:rPr>
            </a:br>
            <a:endParaRPr lang="tr-TR" b="1" dirty="0">
              <a:latin typeface="Calibri" panose="020F0502020204030204" pitchFamily="34" charset="0"/>
              <a:cs typeface="Calibri" panose="020F0502020204030204" pitchFamily="34" charset="0"/>
            </a:endParaRPr>
          </a:p>
          <a:p>
            <a:pPr>
              <a:buNone/>
            </a:pPr>
            <a:br>
              <a:rPr lang="tr-TR" dirty="0">
                <a:solidFill>
                  <a:schemeClr val="tx2">
                    <a:lumMod val="75000"/>
                  </a:schemeClr>
                </a:solidFill>
                <a:latin typeface="Calibri" panose="020F0502020204030204" pitchFamily="34" charset="0"/>
                <a:cs typeface="Calibri" panose="020F0502020204030204" pitchFamily="34" charset="0"/>
              </a:rPr>
            </a:br>
            <a:endParaRPr lang="tr-TR" dirty="0">
              <a:solidFill>
                <a:schemeClr val="tx2">
                  <a:lumMod val="75000"/>
                </a:schemeClr>
              </a:solidFill>
              <a:latin typeface="Calibri" panose="020F0502020204030204" pitchFamily="34" charset="0"/>
              <a:cs typeface="Calibri" panose="020F0502020204030204" pitchFamily="34" charset="0"/>
            </a:endParaRPr>
          </a:p>
        </p:txBody>
      </p:sp>
      <p:sp>
        <p:nvSpPr>
          <p:cNvPr id="4" name="3 Slayt Numarası Yer Tutucusu"/>
          <p:cNvSpPr>
            <a:spLocks noGrp="1"/>
          </p:cNvSpPr>
          <p:nvPr>
            <p:ph type="sldNum" sz="quarter" idx="12"/>
          </p:nvPr>
        </p:nvSpPr>
        <p:spPr/>
        <p:txBody>
          <a:bodyPr/>
          <a:lstStyle/>
          <a:p>
            <a:fld id="{005782A8-1D9C-4D64-9FB9-98B83697A539}" type="slidenum">
              <a:rPr lang="tr-TR" smtClean="0"/>
              <a:pPr/>
              <a:t>14</a:t>
            </a:fld>
            <a:endParaRPr lang="tr-TR"/>
          </a:p>
        </p:txBody>
      </p:sp>
    </p:spTree>
    <p:extLst>
      <p:ext uri="{BB962C8B-B14F-4D97-AF65-F5344CB8AC3E}">
        <p14:creationId xmlns:p14="http://schemas.microsoft.com/office/powerpoint/2010/main" val="1117679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a:solidFill>
                  <a:schemeClr val="tx1"/>
                </a:solidFill>
                <a:latin typeface="Berlin Sans FB Demi" panose="020E0802020502020306" pitchFamily="34" charset="0"/>
              </a:rPr>
              <a:t>Proje üretimi</a:t>
            </a:r>
            <a:endParaRPr lang="tr-TR" dirty="0"/>
          </a:p>
        </p:txBody>
      </p:sp>
      <p:sp>
        <p:nvSpPr>
          <p:cNvPr id="3" name="2 İçerik Yer Tutucusu"/>
          <p:cNvSpPr>
            <a:spLocks noGrp="1"/>
          </p:cNvSpPr>
          <p:nvPr>
            <p:ph idx="1"/>
          </p:nvPr>
        </p:nvSpPr>
        <p:spPr>
          <a:xfrm>
            <a:off x="755576" y="1600200"/>
            <a:ext cx="7169224" cy="4873752"/>
          </a:xfrm>
        </p:spPr>
        <p:txBody>
          <a:bodyPr>
            <a:normAutofit/>
          </a:bodyPr>
          <a:lstStyle/>
          <a:p>
            <a:pPr marL="0" indent="0">
              <a:buNone/>
            </a:pPr>
            <a:endParaRPr lang="tr-TR" dirty="0">
              <a:solidFill>
                <a:schemeClr val="tx2">
                  <a:lumMod val="75000"/>
                </a:schemeClr>
              </a:solidFill>
              <a:latin typeface="Calibri" panose="020F0502020204030204" pitchFamily="34" charset="0"/>
              <a:cs typeface="Calibri" panose="020F0502020204030204" pitchFamily="34" charset="0"/>
            </a:endParaRPr>
          </a:p>
          <a:p>
            <a:pPr marL="0" indent="0" algn="just">
              <a:buNone/>
            </a:pPr>
            <a:r>
              <a:rPr lang="tr-TR" dirty="0">
                <a:solidFill>
                  <a:schemeClr val="tx2">
                    <a:lumMod val="75000"/>
                  </a:schemeClr>
                </a:solidFill>
                <a:latin typeface="Calibri" panose="020F0502020204030204" pitchFamily="34" charset="0"/>
                <a:cs typeface="Calibri" panose="020F0502020204030204" pitchFamily="34" charset="0"/>
              </a:rPr>
              <a:t>Proje üretimi süreci haftada 1 ile 4 ders saati arasında olacak şekilde uygulanmaktadır.Bu programda, öğrenciler </a:t>
            </a:r>
            <a:r>
              <a:rPr lang="tr-TR" b="1" dirty="0">
                <a:solidFill>
                  <a:schemeClr val="tx2">
                    <a:lumMod val="75000"/>
                  </a:schemeClr>
                </a:solidFill>
                <a:latin typeface="Calibri" panose="020F0502020204030204" pitchFamily="34" charset="0"/>
                <a:cs typeface="Calibri" panose="020F0502020204030204" pitchFamily="34" charset="0"/>
              </a:rPr>
              <a:t>ilgi, yetenek ve tercihlerine göre proje gruplarına ayrılır ve kendi seçtikleri proje üzerinde çalışarak disiplinler arası çalışma ve farklı becerilerin sentezini gerçekleştirmeye yönelik projeler </a:t>
            </a:r>
            <a:r>
              <a:rPr lang="tr-TR" dirty="0">
                <a:solidFill>
                  <a:schemeClr val="tx2">
                    <a:lumMod val="75000"/>
                  </a:schemeClr>
                </a:solidFill>
                <a:latin typeface="Calibri" panose="020F0502020204030204" pitchFamily="34" charset="0"/>
                <a:cs typeface="Calibri" panose="020F0502020204030204" pitchFamily="34" charset="0"/>
              </a:rPr>
              <a:t>hazırlar. Öğrencilerin danışman öğretmenler rehberliğinde kendi seçecekleri projeler doğrultusunda çalışmaları, geliştirdikleri çözüm uygulamaları ve bu süreç içerisinde öğrenmeleri temel alınır.</a:t>
            </a:r>
          </a:p>
        </p:txBody>
      </p:sp>
      <p:sp>
        <p:nvSpPr>
          <p:cNvPr id="4" name="3 Slayt Numarası Yer Tutucusu"/>
          <p:cNvSpPr>
            <a:spLocks noGrp="1"/>
          </p:cNvSpPr>
          <p:nvPr>
            <p:ph type="sldNum" sz="quarter" idx="12"/>
          </p:nvPr>
        </p:nvSpPr>
        <p:spPr/>
        <p:txBody>
          <a:bodyPr/>
          <a:lstStyle/>
          <a:p>
            <a:fld id="{005782A8-1D9C-4D64-9FB9-98B83697A539}" type="slidenum">
              <a:rPr lang="tr-TR" smtClean="0"/>
              <a:pPr/>
              <a:t>15</a:t>
            </a:fld>
            <a:endParaRPr lang="tr-TR"/>
          </a:p>
        </p:txBody>
      </p:sp>
    </p:spTree>
    <p:extLst>
      <p:ext uri="{BB962C8B-B14F-4D97-AF65-F5344CB8AC3E}">
        <p14:creationId xmlns:p14="http://schemas.microsoft.com/office/powerpoint/2010/main" val="1122182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solidFill>
                  <a:schemeClr val="tx2">
                    <a:lumMod val="75000"/>
                  </a:schemeClr>
                </a:solidFill>
                <a:latin typeface="Berlin Sans FB Demi" pitchFamily="34" charset="0"/>
              </a:rPr>
              <a:t>UYUM programı</a:t>
            </a:r>
          </a:p>
        </p:txBody>
      </p:sp>
      <p:sp>
        <p:nvSpPr>
          <p:cNvPr id="3" name="2 İçerik Yer Tutucusu"/>
          <p:cNvSpPr>
            <a:spLocks noGrp="1"/>
          </p:cNvSpPr>
          <p:nvPr>
            <p:ph idx="1"/>
          </p:nvPr>
        </p:nvSpPr>
        <p:spPr>
          <a:xfrm>
            <a:off x="457200" y="1628800"/>
            <a:ext cx="7467600" cy="4845152"/>
          </a:xfrm>
        </p:spPr>
        <p:txBody>
          <a:bodyPr/>
          <a:lstStyle/>
          <a:p>
            <a:pPr marL="0" indent="0" algn="ctr">
              <a:buNone/>
            </a:pPr>
            <a:endParaRPr lang="tr-TR" sz="2800" dirty="0">
              <a:latin typeface="Calibri" panose="020F0502020204030204" pitchFamily="34" charset="0"/>
              <a:cs typeface="Calibri" panose="020F0502020204030204" pitchFamily="34" charset="0"/>
            </a:endParaRPr>
          </a:p>
          <a:p>
            <a:endParaRPr lang="tr-TR" dirty="0"/>
          </a:p>
          <a:p>
            <a:endParaRPr lang="tr-TR" dirty="0"/>
          </a:p>
        </p:txBody>
      </p:sp>
      <p:sp>
        <p:nvSpPr>
          <p:cNvPr id="4" name="3 Slayt Numarası Yer Tutucusu"/>
          <p:cNvSpPr>
            <a:spLocks noGrp="1"/>
          </p:cNvSpPr>
          <p:nvPr>
            <p:ph type="sldNum" sz="quarter" idx="12"/>
          </p:nvPr>
        </p:nvSpPr>
        <p:spPr/>
        <p:txBody>
          <a:bodyPr/>
          <a:lstStyle/>
          <a:p>
            <a:fld id="{005782A8-1D9C-4D64-9FB9-98B83697A539}" type="slidenum">
              <a:rPr lang="tr-TR" smtClean="0"/>
              <a:pPr/>
              <a:t>16</a:t>
            </a:fld>
            <a:endParaRPr lang="tr-TR"/>
          </a:p>
        </p:txBody>
      </p:sp>
      <p:pic>
        <p:nvPicPr>
          <p:cNvPr id="7" name="Picture 2" descr="C:\Users\murat\Desktop\images.jpg"/>
          <p:cNvPicPr>
            <a:picLocks noChangeAspect="1" noChangeArrowheads="1"/>
          </p:cNvPicPr>
          <p:nvPr/>
        </p:nvPicPr>
        <p:blipFill>
          <a:blip r:embed="rId2" cstate="print"/>
          <a:srcRect/>
          <a:stretch>
            <a:fillRect/>
          </a:stretch>
        </p:blipFill>
        <p:spPr bwMode="auto">
          <a:xfrm>
            <a:off x="1958752" y="3318249"/>
            <a:ext cx="4464496" cy="2664296"/>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MEZUN ÖĞRENCİLERİMİZİN BİLSEM HAKKINDAKİ DÜŞÜNCELERİ</a:t>
            </a:r>
          </a:p>
        </p:txBody>
      </p:sp>
      <p:sp>
        <p:nvSpPr>
          <p:cNvPr id="3" name="İçerik Yer Tutucusu 2"/>
          <p:cNvSpPr>
            <a:spLocks noGrp="1"/>
          </p:cNvSpPr>
          <p:nvPr>
            <p:ph idx="1"/>
          </p:nvPr>
        </p:nvSpPr>
        <p:spPr/>
        <p:txBody>
          <a:bodyPr/>
          <a:lstStyle/>
          <a:p>
            <a:pPr algn="just"/>
            <a:endParaRPr lang="tr-TR" dirty="0"/>
          </a:p>
          <a:p>
            <a:pPr algn="just">
              <a:buFont typeface="Wingdings" panose="05000000000000000000" pitchFamily="2" charset="2"/>
              <a:buChar char="v"/>
            </a:pPr>
            <a:r>
              <a:rPr lang="tr-TR" dirty="0"/>
              <a:t>Benim yaklaşık 8 yıllık bilim sanat tecrübemi değerli kılan faktör öğretmenlerimdi. Onlar sayesinde hem akademik hem de sosyal hayatımda halen kullandığım sayısız bakış açısı gördüm. Kendime ve kendi öğrenme biçimime dair anlayış kazanmama yardımcı oldular. Umarım diğer öğrenciler de benim kadar şanslı olurlar:)</a:t>
            </a:r>
          </a:p>
        </p:txBody>
      </p:sp>
      <p:sp>
        <p:nvSpPr>
          <p:cNvPr id="4" name="Slayt Numarası Yer Tutucusu 3"/>
          <p:cNvSpPr>
            <a:spLocks noGrp="1"/>
          </p:cNvSpPr>
          <p:nvPr>
            <p:ph type="sldNum" sz="quarter" idx="12"/>
          </p:nvPr>
        </p:nvSpPr>
        <p:spPr/>
        <p:txBody>
          <a:bodyPr/>
          <a:lstStyle/>
          <a:p>
            <a:fld id="{005782A8-1D9C-4D64-9FB9-98B83697A539}" type="slidenum">
              <a:rPr lang="tr-TR" smtClean="0"/>
              <a:pPr/>
              <a:t>17</a:t>
            </a:fld>
            <a:endParaRPr lang="tr-TR"/>
          </a:p>
        </p:txBody>
      </p:sp>
    </p:spTree>
    <p:extLst>
      <p:ext uri="{BB962C8B-B14F-4D97-AF65-F5344CB8AC3E}">
        <p14:creationId xmlns:p14="http://schemas.microsoft.com/office/powerpoint/2010/main" val="1744837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7467600" cy="6357320"/>
          </a:xfrm>
        </p:spPr>
        <p:txBody>
          <a:bodyPr>
            <a:normAutofit/>
          </a:bodyPr>
          <a:lstStyle/>
          <a:p>
            <a:endParaRPr lang="tr-TR" dirty="0"/>
          </a:p>
          <a:p>
            <a:endParaRPr lang="tr-TR" dirty="0"/>
          </a:p>
          <a:p>
            <a:endParaRPr lang="tr-TR" dirty="0"/>
          </a:p>
          <a:p>
            <a:pPr>
              <a:buFont typeface="Wingdings" panose="05000000000000000000" pitchFamily="2" charset="2"/>
              <a:buChar char="v"/>
            </a:pPr>
            <a:r>
              <a:rPr lang="tr-TR" dirty="0" err="1"/>
              <a:t>Bilsem'e</a:t>
            </a:r>
            <a:r>
              <a:rPr lang="tr-TR" dirty="0"/>
              <a:t> gitmek ilköğretim ve ortaöğretim yıllarımda yaptığım en iyi </a:t>
            </a:r>
            <a:r>
              <a:rPr lang="tr-TR" dirty="0" err="1"/>
              <a:t>aktivilerden</a:t>
            </a:r>
            <a:r>
              <a:rPr lang="tr-TR" dirty="0"/>
              <a:t> biriydi.</a:t>
            </a:r>
          </a:p>
          <a:p>
            <a:endParaRPr lang="tr-TR" dirty="0"/>
          </a:p>
          <a:p>
            <a:endParaRPr lang="tr-TR" dirty="0"/>
          </a:p>
          <a:p>
            <a:pPr algn="just">
              <a:buFont typeface="Wingdings" panose="05000000000000000000" pitchFamily="2" charset="2"/>
              <a:buChar char="v"/>
            </a:pPr>
            <a:r>
              <a:rPr lang="tr-TR" dirty="0"/>
              <a:t>Bilsem benim hayatımı değiştirdi diyebilirim. Fen lisesinde okurken </a:t>
            </a:r>
            <a:r>
              <a:rPr lang="tr-TR" dirty="0" err="1"/>
              <a:t>bilsemde</a:t>
            </a:r>
            <a:r>
              <a:rPr lang="tr-TR" dirty="0"/>
              <a:t> sosyal bilimler alanında proje üretme imkanı buldum. Böylece sosyal bilimlere olan ilgi ve yeteneğimi keşfettim. Bundan sonra ise kariyerimi bu alanda devam ettirmek istiyorum. Şayet bilsem olmasaydı bu yeteneğimi belki de fark edemeyecektim. O yüzden bu kuruma minnettarım.</a:t>
            </a:r>
          </a:p>
        </p:txBody>
      </p:sp>
      <p:sp>
        <p:nvSpPr>
          <p:cNvPr id="4" name="Slayt Numarası Yer Tutucusu 3"/>
          <p:cNvSpPr>
            <a:spLocks noGrp="1"/>
          </p:cNvSpPr>
          <p:nvPr>
            <p:ph type="sldNum" sz="quarter" idx="12"/>
          </p:nvPr>
        </p:nvSpPr>
        <p:spPr/>
        <p:txBody>
          <a:bodyPr/>
          <a:lstStyle/>
          <a:p>
            <a:fld id="{005782A8-1D9C-4D64-9FB9-98B83697A539}" type="slidenum">
              <a:rPr lang="tr-TR" smtClean="0"/>
              <a:pPr/>
              <a:t>18</a:t>
            </a:fld>
            <a:endParaRPr lang="tr-TR" dirty="0"/>
          </a:p>
        </p:txBody>
      </p:sp>
    </p:spTree>
    <p:extLst>
      <p:ext uri="{BB962C8B-B14F-4D97-AF65-F5344CB8AC3E}">
        <p14:creationId xmlns:p14="http://schemas.microsoft.com/office/powerpoint/2010/main" val="2790705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7467600" cy="6357320"/>
          </a:xfrm>
        </p:spPr>
        <p:txBody>
          <a:bodyPr/>
          <a:lstStyle/>
          <a:p>
            <a:endParaRPr lang="tr-TR" dirty="0"/>
          </a:p>
          <a:p>
            <a:endParaRPr lang="tr-TR" dirty="0"/>
          </a:p>
          <a:p>
            <a:endParaRPr lang="tr-TR" dirty="0"/>
          </a:p>
          <a:p>
            <a:pPr algn="just">
              <a:buFont typeface="Wingdings" panose="05000000000000000000" pitchFamily="2" charset="2"/>
              <a:buChar char="v"/>
            </a:pPr>
            <a:endParaRPr lang="tr-TR" dirty="0"/>
          </a:p>
          <a:p>
            <a:pPr algn="just">
              <a:buFont typeface="Wingdings" panose="05000000000000000000" pitchFamily="2" charset="2"/>
              <a:buChar char="v"/>
            </a:pPr>
            <a:r>
              <a:rPr lang="tr-TR" dirty="0"/>
              <a:t>Ben </a:t>
            </a:r>
            <a:r>
              <a:rPr lang="tr-TR" dirty="0" err="1"/>
              <a:t>Bilsem’e</a:t>
            </a:r>
            <a:r>
              <a:rPr lang="tr-TR" dirty="0"/>
              <a:t> devam etmekle çok memnun kaldım ve severek gittiğim bilsem sayesinde iyi bir İngilizce öğrendim.</a:t>
            </a:r>
          </a:p>
          <a:p>
            <a:endParaRPr lang="tr-TR" dirty="0"/>
          </a:p>
          <a:p>
            <a:endParaRPr lang="tr-TR" dirty="0"/>
          </a:p>
          <a:p>
            <a:pPr algn="just">
              <a:buFont typeface="Wingdings" panose="05000000000000000000" pitchFamily="2" charset="2"/>
              <a:buChar char="v"/>
            </a:pPr>
            <a:r>
              <a:rPr lang="tr-TR" dirty="0"/>
              <a:t>Hayatımın en güzel birçok anısını burada geçirdim. Çok sevdiğim arkadaşlarımla ve hocalarımla tanıştım. Beni geliştirdiniz. Hayatımı çok daha iyi bir yönde şekillendirdiniz. Araştırma ruhumu söndürmediniz. </a:t>
            </a:r>
            <a:r>
              <a:rPr lang="tr-TR" dirty="0" err="1"/>
              <a:t>BİLSEM'i</a:t>
            </a:r>
            <a:r>
              <a:rPr lang="tr-TR" dirty="0"/>
              <a:t> asla unutmayacağım. Veda etmek ne kadar da zor bir şeymiş. Her şey için çok teşekkür ederim. ❤ </a:t>
            </a:r>
            <a:r>
              <a:rPr lang="tr-TR" dirty="0" err="1"/>
              <a:t>Sağolun</a:t>
            </a:r>
            <a:r>
              <a:rPr lang="tr-TR" dirty="0"/>
              <a:t> var olun.</a:t>
            </a:r>
          </a:p>
          <a:p>
            <a:endParaRPr lang="tr-TR" dirty="0"/>
          </a:p>
          <a:p>
            <a:endParaRPr lang="tr-TR" dirty="0"/>
          </a:p>
        </p:txBody>
      </p:sp>
      <p:sp>
        <p:nvSpPr>
          <p:cNvPr id="4" name="Slayt Numarası Yer Tutucusu 3"/>
          <p:cNvSpPr>
            <a:spLocks noGrp="1"/>
          </p:cNvSpPr>
          <p:nvPr>
            <p:ph type="sldNum" sz="quarter" idx="12"/>
          </p:nvPr>
        </p:nvSpPr>
        <p:spPr/>
        <p:txBody>
          <a:bodyPr/>
          <a:lstStyle/>
          <a:p>
            <a:fld id="{005782A8-1D9C-4D64-9FB9-98B83697A539}" type="slidenum">
              <a:rPr lang="tr-TR" smtClean="0"/>
              <a:pPr/>
              <a:t>19</a:t>
            </a:fld>
            <a:endParaRPr lang="tr-TR"/>
          </a:p>
        </p:txBody>
      </p:sp>
    </p:spTree>
    <p:extLst>
      <p:ext uri="{BB962C8B-B14F-4D97-AF65-F5344CB8AC3E}">
        <p14:creationId xmlns:p14="http://schemas.microsoft.com/office/powerpoint/2010/main" val="1227798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 </a:t>
            </a:r>
          </a:p>
        </p:txBody>
      </p:sp>
      <p:sp>
        <p:nvSpPr>
          <p:cNvPr id="2" name="İçerik Yer Tutucusu 1"/>
          <p:cNvSpPr>
            <a:spLocks noGrp="1"/>
          </p:cNvSpPr>
          <p:nvPr>
            <p:ph idx="1"/>
          </p:nvPr>
        </p:nvSpPr>
        <p:spPr>
          <a:xfrm>
            <a:off x="1547664" y="908720"/>
            <a:ext cx="7139136" cy="4824537"/>
          </a:xfrm>
        </p:spPr>
        <p:txBody>
          <a:bodyPr/>
          <a:lstStyle/>
          <a:p>
            <a:pPr marL="109728" indent="0">
              <a:buNone/>
            </a:pPr>
            <a:r>
              <a:rPr lang="tr-TR" sz="4000" b="1" dirty="0">
                <a:latin typeface="Calibri" pitchFamily="34" charset="0"/>
                <a:cs typeface="Calibri" pitchFamily="34" charset="0"/>
              </a:rPr>
              <a:t>İÇERİK</a:t>
            </a:r>
          </a:p>
          <a:p>
            <a:pPr marL="109728" indent="0">
              <a:buNone/>
            </a:pPr>
            <a:endParaRPr lang="tr-TR" i="1" dirty="0">
              <a:solidFill>
                <a:srgbClr val="FF0000"/>
              </a:solidFill>
            </a:endParaRPr>
          </a:p>
          <a:p>
            <a:r>
              <a:rPr lang="tr-TR" dirty="0">
                <a:latin typeface="Berlin Sans FB Demi" panose="020E0802020502020306" pitchFamily="34" charset="0"/>
              </a:rPr>
              <a:t>BİLSEM </a:t>
            </a:r>
          </a:p>
          <a:p>
            <a:r>
              <a:rPr lang="tr-TR" dirty="0">
                <a:latin typeface="Berlin Sans FB Demi" panose="020E0802020502020306" pitchFamily="34" charset="0"/>
              </a:rPr>
              <a:t>Özel Yetenekli Çocuk</a:t>
            </a:r>
          </a:p>
          <a:p>
            <a:r>
              <a:rPr lang="tr-TR" dirty="0">
                <a:latin typeface="Berlin Sans FB Demi" panose="020E0802020502020306" pitchFamily="34" charset="0"/>
              </a:rPr>
              <a:t>Eğitim Programları Hakkında Bilgilendirme</a:t>
            </a:r>
          </a:p>
          <a:p>
            <a:r>
              <a:rPr lang="tr-TR" dirty="0">
                <a:latin typeface="Berlin Sans FB Demi" panose="020E0802020502020306" pitchFamily="34" charset="0"/>
              </a:rPr>
              <a:t>Etkinlikler</a:t>
            </a:r>
          </a:p>
          <a:p>
            <a:r>
              <a:rPr lang="tr-TR" dirty="0">
                <a:latin typeface="Berlin Sans FB Demi" panose="020E0802020502020306" pitchFamily="34" charset="0"/>
              </a:rPr>
              <a:t>Bilsem’ de İşleyiş</a:t>
            </a:r>
          </a:p>
          <a:p>
            <a:endParaRPr lang="tr-TR" dirty="0">
              <a:latin typeface="Berlin Sans FB Demi" panose="020E0802020502020306" pitchFamily="34" charset="0"/>
            </a:endParaRPr>
          </a:p>
          <a:p>
            <a:pPr indent="0">
              <a:buNone/>
            </a:pPr>
            <a:endParaRPr lang="tr-TR" dirty="0">
              <a:latin typeface="Berlin Sans FB Demi" panose="020E0802020502020306" pitchFamily="34" charset="0"/>
            </a:endParaRPr>
          </a:p>
          <a:p>
            <a:pPr marL="0" indent="0">
              <a:buNone/>
            </a:pPr>
            <a:endParaRPr lang="tr-TR" dirty="0"/>
          </a:p>
          <a:p>
            <a:pPr marL="0" indent="0">
              <a:buNone/>
            </a:pPr>
            <a:endParaRPr lang="tr-TR" u="sng" dirty="0"/>
          </a:p>
          <a:p>
            <a:endParaRPr lang="tr-TR" u="sng" dirty="0"/>
          </a:p>
          <a:p>
            <a:endParaRPr lang="tr-TR" u="sng" dirty="0"/>
          </a:p>
          <a:p>
            <a:endParaRPr lang="tr-TR" u="sng" dirty="0"/>
          </a:p>
        </p:txBody>
      </p:sp>
    </p:spTree>
    <p:extLst>
      <p:ext uri="{BB962C8B-B14F-4D97-AF65-F5344CB8AC3E}">
        <p14:creationId xmlns:p14="http://schemas.microsoft.com/office/powerpoint/2010/main" val="2213624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9592" y="116632"/>
            <a:ext cx="8064896" cy="6357320"/>
          </a:xfrm>
        </p:spPr>
        <p:txBody>
          <a:bodyPr>
            <a:normAutofit/>
          </a:bodyPr>
          <a:lstStyle/>
          <a:p>
            <a:pPr algn="just"/>
            <a:endParaRPr lang="tr-TR" dirty="0"/>
          </a:p>
          <a:p>
            <a:pPr algn="just"/>
            <a:endParaRPr lang="tr-TR" dirty="0"/>
          </a:p>
          <a:p>
            <a:pPr algn="just"/>
            <a:endParaRPr lang="tr-TR" dirty="0"/>
          </a:p>
          <a:p>
            <a:pPr algn="just"/>
            <a:endParaRPr lang="tr-TR" dirty="0"/>
          </a:p>
          <a:p>
            <a:pPr algn="just">
              <a:buFont typeface="Wingdings" panose="05000000000000000000" pitchFamily="2" charset="2"/>
              <a:buChar char="v"/>
            </a:pPr>
            <a:r>
              <a:rPr lang="tr-TR" dirty="0"/>
              <a:t>Daha özelleştirilmiş alanlarda dersler ortaya konabilir. Mesela biyoloji diye tek bir ders değil de bitki biyolojisi, insan anatomisi, tek hücreli canlılar gibi farklı dersler açılarak daha net bir konuda daha çok bilgi öğrenmemiz sağlanabilirdi. Bu tür özel alanlarda uzmanlaşmış hocalarla daha çok deney yapabilir, daha düzgün projeler ortaya koyabilirdik. Ekonomi ve sanat tarihi dersleri de olmalı bence, olsaydı ben kesin alırdım. Biliyorum öğrenci sayısı belli gruplarda 5-6 kişi oluyor çok çeşitli ders demek daha çok öğretmen ve daha çok ekipman demek.ve bütçe buna müsait değil. Kendimi bilmem ama gerçekten zekası 10m öteden fark edilen arkadaşlarım vardı. Güçlü bir Türkiye için desteklenmemiz gerektiğini söylüyor ve bitiriyorum. Okumanız ve dikkate almanız dileğiyle:) </a:t>
            </a:r>
          </a:p>
          <a:p>
            <a:endParaRPr lang="tr-TR" dirty="0"/>
          </a:p>
          <a:p>
            <a:pPr algn="just">
              <a:buFont typeface="Wingdings" panose="05000000000000000000" pitchFamily="2" charset="2"/>
              <a:buChar char="v"/>
            </a:pPr>
            <a:r>
              <a:rPr lang="tr-TR" dirty="0"/>
              <a:t>Öğrencilerin bulundukları sürece eğlenecekleri bir yer olduğunu düşünüyorum. Aynı kalitede devam etmesini diliyorum</a:t>
            </a:r>
          </a:p>
        </p:txBody>
      </p:sp>
      <p:sp>
        <p:nvSpPr>
          <p:cNvPr id="4" name="Slayt Numarası Yer Tutucusu 3"/>
          <p:cNvSpPr>
            <a:spLocks noGrp="1"/>
          </p:cNvSpPr>
          <p:nvPr>
            <p:ph type="sldNum" sz="quarter" idx="12"/>
          </p:nvPr>
        </p:nvSpPr>
        <p:spPr/>
        <p:txBody>
          <a:bodyPr/>
          <a:lstStyle/>
          <a:p>
            <a:fld id="{005782A8-1D9C-4D64-9FB9-98B83697A539}" type="slidenum">
              <a:rPr lang="tr-TR" smtClean="0"/>
              <a:pPr/>
              <a:t>20</a:t>
            </a:fld>
            <a:endParaRPr lang="tr-TR"/>
          </a:p>
        </p:txBody>
      </p:sp>
    </p:spTree>
    <p:extLst>
      <p:ext uri="{BB962C8B-B14F-4D97-AF65-F5344CB8AC3E}">
        <p14:creationId xmlns:p14="http://schemas.microsoft.com/office/powerpoint/2010/main" val="1860901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5" y="476672"/>
            <a:ext cx="8066856" cy="5434550"/>
          </a:xfrm>
        </p:spPr>
        <p:txBody>
          <a:bodyPr>
            <a:normAutofit/>
          </a:bodyPr>
          <a:lstStyle/>
          <a:p>
            <a:pPr>
              <a:buFont typeface="Wingdings" panose="05000000000000000000" pitchFamily="2" charset="2"/>
              <a:buChar char="v"/>
            </a:pPr>
            <a:r>
              <a:rPr lang="tr-TR" dirty="0"/>
              <a:t>Bilsem eğlenerek öğrendiğim bir yerdi. Yeni arkadaşlıklar edinmemde ve kendime güvenimi geliştirmemde yardımcı oldu. Öğretmenlerin hepsi çok düşünceli ve yardımcılardı bu yüzden orada çok güzel vakit geçirdim.</a:t>
            </a:r>
          </a:p>
          <a:p>
            <a:endParaRPr lang="tr-TR" dirty="0"/>
          </a:p>
          <a:p>
            <a:pPr>
              <a:buFont typeface="Wingdings" panose="05000000000000000000" pitchFamily="2" charset="2"/>
              <a:buChar char="v"/>
            </a:pPr>
            <a:r>
              <a:rPr lang="tr-TR" dirty="0"/>
              <a:t>Yeteneklerimi fark edip geliştirmemi sağlamış olan mükemmel bir kurum. Kaliteyi muhafaza etmek amacıyla sayıları daha fazla artmamalı. </a:t>
            </a:r>
          </a:p>
          <a:p>
            <a:pPr>
              <a:buFont typeface="Wingdings" panose="05000000000000000000" pitchFamily="2" charset="2"/>
              <a:buChar char="v"/>
            </a:pPr>
            <a:r>
              <a:rPr lang="tr-TR" dirty="0"/>
              <a:t>BİLSEM devletin eğitim kurumları arasında öğrenciye en çok fayda sağlayan, eğitim vizyonu katan ve öğrenciye keyif aldığı bir eğitim biçimiyle eğitim-öğretim yapan en başarılı kurumdur.</a:t>
            </a:r>
          </a:p>
          <a:p>
            <a:pPr>
              <a:buFont typeface="Wingdings" panose="05000000000000000000" pitchFamily="2" charset="2"/>
              <a:buChar char="v"/>
            </a:pPr>
            <a:r>
              <a:rPr lang="tr-TR" dirty="0"/>
              <a:t>Öğrencilere olan katkısının aşırı yüksek olduğunu düşünüyorum. Sadece derslere olan katkısı değil sosyallik ve vakit geçirme konusunda da kusursuz </a:t>
            </a:r>
            <a:r>
              <a:rPr lang="tr-TR" dirty="0" err="1"/>
              <a:t>biryer</a:t>
            </a:r>
            <a:r>
              <a:rPr lang="tr-TR" dirty="0"/>
              <a:t> BİLSEM. Dersime giren girmeyen bütün hocalara teşekkür ederim. Bana sevmediğim dersleri bile sevdirdiler. </a:t>
            </a:r>
          </a:p>
        </p:txBody>
      </p:sp>
      <p:sp>
        <p:nvSpPr>
          <p:cNvPr id="4" name="Slayt Numarası Yer Tutucusu 3"/>
          <p:cNvSpPr>
            <a:spLocks noGrp="1"/>
          </p:cNvSpPr>
          <p:nvPr>
            <p:ph type="sldNum" sz="quarter" idx="12"/>
          </p:nvPr>
        </p:nvSpPr>
        <p:spPr/>
        <p:txBody>
          <a:bodyPr/>
          <a:lstStyle/>
          <a:p>
            <a:fld id="{005782A8-1D9C-4D64-9FB9-98B83697A539}" type="slidenum">
              <a:rPr lang="tr-TR" smtClean="0"/>
              <a:pPr/>
              <a:t>21</a:t>
            </a:fld>
            <a:endParaRPr lang="tr-TR"/>
          </a:p>
        </p:txBody>
      </p:sp>
    </p:spTree>
    <p:extLst>
      <p:ext uri="{BB962C8B-B14F-4D97-AF65-F5344CB8AC3E}">
        <p14:creationId xmlns:p14="http://schemas.microsoft.com/office/powerpoint/2010/main" val="576577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16632"/>
            <a:ext cx="8604447" cy="6048672"/>
          </a:xfrm>
        </p:spPr>
        <p:txBody>
          <a:bodyPr>
            <a:normAutofit fontScale="25000" lnSpcReduction="20000"/>
          </a:bodyPr>
          <a:lstStyle/>
          <a:p>
            <a:pPr marL="0" indent="0" algn="ctr">
              <a:buNone/>
            </a:pPr>
            <a:r>
              <a:rPr lang="tr-TR" sz="4400" b="1" dirty="0"/>
              <a:t>KİTAP TAVSİYESİ</a:t>
            </a:r>
            <a:endParaRPr lang="tr-TR" sz="4400" dirty="0"/>
          </a:p>
          <a:p>
            <a:pPr lvl="0"/>
            <a:r>
              <a:rPr lang="tr-TR" sz="3600" dirty="0"/>
              <a:t>Yetişin Çocuklar Bebeklikten Ergenliğe Çocuk Yetiştirme Kılavuzu - Prof. Dr. Selçuk Şirin</a:t>
            </a:r>
          </a:p>
          <a:p>
            <a:pPr lvl="0"/>
            <a:r>
              <a:rPr lang="tr-TR" sz="3600" dirty="0"/>
              <a:t>Geliştiren Anne-Baba - Doğan </a:t>
            </a:r>
            <a:r>
              <a:rPr lang="tr-TR" sz="3600" dirty="0" err="1"/>
              <a:t>Cüceloğlu</a:t>
            </a:r>
            <a:endParaRPr lang="tr-TR" sz="3600" dirty="0"/>
          </a:p>
          <a:p>
            <a:pPr lvl="0"/>
            <a:r>
              <a:rPr lang="tr-TR" sz="3600" dirty="0"/>
              <a:t>Başarıya Götüren Aile - Doğan </a:t>
            </a:r>
            <a:r>
              <a:rPr lang="tr-TR" sz="3600" dirty="0" err="1"/>
              <a:t>Cüceloğlu</a:t>
            </a:r>
            <a:endParaRPr lang="tr-TR" sz="3600" dirty="0"/>
          </a:p>
          <a:p>
            <a:pPr lvl="0"/>
            <a:r>
              <a:rPr lang="tr-TR" sz="3600" dirty="0"/>
              <a:t>Çocuklarla El Ele Ebeveynlik - </a:t>
            </a:r>
            <a:r>
              <a:rPr lang="tr-TR" sz="3600" dirty="0" err="1"/>
              <a:t>Pam</a:t>
            </a:r>
            <a:r>
              <a:rPr lang="tr-TR" sz="3600" dirty="0"/>
              <a:t> </a:t>
            </a:r>
            <a:r>
              <a:rPr lang="tr-TR" sz="3600" dirty="0" err="1"/>
              <a:t>Leo</a:t>
            </a:r>
            <a:endParaRPr lang="tr-TR" sz="3600" dirty="0"/>
          </a:p>
          <a:p>
            <a:pPr lvl="0"/>
            <a:r>
              <a:rPr lang="tr-TR" sz="3600" dirty="0"/>
              <a:t>Koşulsuz Ebeveynlik – </a:t>
            </a:r>
            <a:r>
              <a:rPr lang="tr-TR" sz="3600" dirty="0" err="1"/>
              <a:t>Alfie</a:t>
            </a:r>
            <a:r>
              <a:rPr lang="tr-TR" sz="3600" dirty="0"/>
              <a:t> </a:t>
            </a:r>
            <a:r>
              <a:rPr lang="tr-TR" sz="3600" dirty="0" err="1"/>
              <a:t>Kohn</a:t>
            </a:r>
            <a:endParaRPr lang="tr-TR" sz="3600" dirty="0"/>
          </a:p>
          <a:p>
            <a:pPr lvl="0"/>
            <a:r>
              <a:rPr lang="tr-TR" sz="3600" dirty="0"/>
              <a:t>Yetenekli Çocuğun Dramı – Alice Miller</a:t>
            </a:r>
          </a:p>
          <a:p>
            <a:pPr lvl="0"/>
            <a:r>
              <a:rPr lang="tr-TR" sz="3600" dirty="0" err="1"/>
              <a:t>Dramsız</a:t>
            </a:r>
            <a:r>
              <a:rPr lang="tr-TR" sz="3600" dirty="0"/>
              <a:t> Disiplin - </a:t>
            </a:r>
            <a:r>
              <a:rPr lang="tr-TR" sz="3600" dirty="0" err="1"/>
              <a:t>Tina</a:t>
            </a:r>
            <a:r>
              <a:rPr lang="tr-TR" sz="3600" dirty="0"/>
              <a:t> </a:t>
            </a:r>
            <a:r>
              <a:rPr lang="tr-TR" sz="3600" dirty="0" err="1"/>
              <a:t>Payne</a:t>
            </a:r>
            <a:r>
              <a:rPr lang="tr-TR" sz="3600" dirty="0"/>
              <a:t> </a:t>
            </a:r>
            <a:r>
              <a:rPr lang="tr-TR" sz="3600" dirty="0" err="1"/>
              <a:t>Bryson</a:t>
            </a:r>
            <a:r>
              <a:rPr lang="tr-TR" sz="3600" dirty="0"/>
              <a:t> , Daniel J. </a:t>
            </a:r>
            <a:r>
              <a:rPr lang="tr-TR" sz="3600" dirty="0" err="1"/>
              <a:t>Siegel</a:t>
            </a:r>
            <a:endParaRPr lang="tr-TR" sz="3600" dirty="0"/>
          </a:p>
          <a:p>
            <a:pPr lvl="0"/>
            <a:r>
              <a:rPr lang="tr-TR" sz="3600" dirty="0"/>
              <a:t>Ergen Beyin Rehberi - Daniel J. </a:t>
            </a:r>
            <a:r>
              <a:rPr lang="tr-TR" sz="3600" dirty="0" err="1"/>
              <a:t>Siegel</a:t>
            </a:r>
            <a:endParaRPr lang="tr-TR" sz="3600" dirty="0"/>
          </a:p>
          <a:p>
            <a:pPr lvl="0"/>
            <a:r>
              <a:rPr lang="tr-TR" sz="3600" dirty="0"/>
              <a:t>Zehirlenen Çocukluk - </a:t>
            </a:r>
            <a:r>
              <a:rPr lang="tr-TR" sz="3600" dirty="0" err="1"/>
              <a:t>Sue</a:t>
            </a:r>
            <a:r>
              <a:rPr lang="tr-TR" sz="3600" dirty="0"/>
              <a:t> </a:t>
            </a:r>
            <a:r>
              <a:rPr lang="tr-TR" sz="3600" dirty="0" err="1"/>
              <a:t>Palmer</a:t>
            </a:r>
            <a:endParaRPr lang="tr-TR" sz="3600" dirty="0"/>
          </a:p>
          <a:p>
            <a:pPr lvl="0"/>
            <a:r>
              <a:rPr lang="tr-TR" sz="3600" dirty="0"/>
              <a:t>Duygusal Zekası Yüksek Çocuklar Yetiştirmek - John </a:t>
            </a:r>
            <a:r>
              <a:rPr lang="tr-TR" sz="3600" dirty="0" err="1"/>
              <a:t>Gottman</a:t>
            </a:r>
            <a:endParaRPr lang="tr-TR" sz="3600" dirty="0"/>
          </a:p>
          <a:p>
            <a:pPr lvl="0"/>
            <a:r>
              <a:rPr lang="tr-TR" sz="3600" dirty="0"/>
              <a:t>Anne, Baba ve Çocuk Arasında - </a:t>
            </a:r>
            <a:r>
              <a:rPr lang="tr-TR" sz="3600" dirty="0" err="1"/>
              <a:t>Haim</a:t>
            </a:r>
            <a:r>
              <a:rPr lang="tr-TR" sz="3600" dirty="0"/>
              <a:t> </a:t>
            </a:r>
            <a:r>
              <a:rPr lang="tr-TR" sz="3600" dirty="0" err="1"/>
              <a:t>Ginott</a:t>
            </a:r>
            <a:r>
              <a:rPr lang="tr-TR" sz="3600" dirty="0"/>
              <a:t>, W. Wallace </a:t>
            </a:r>
            <a:r>
              <a:rPr lang="tr-TR" sz="3600" dirty="0" err="1"/>
              <a:t>Goddgart</a:t>
            </a:r>
            <a:endParaRPr lang="tr-TR" sz="3600" dirty="0"/>
          </a:p>
          <a:p>
            <a:pPr lvl="0"/>
            <a:r>
              <a:rPr lang="tr-TR" sz="3600" dirty="0"/>
              <a:t>Kusursuz Ebeveyn Yoktur - </a:t>
            </a:r>
            <a:r>
              <a:rPr lang="tr-TR" sz="3600" dirty="0" err="1"/>
              <a:t>Isabelle</a:t>
            </a:r>
            <a:r>
              <a:rPr lang="tr-TR" sz="3600" dirty="0"/>
              <a:t> </a:t>
            </a:r>
            <a:r>
              <a:rPr lang="tr-TR" sz="3600" dirty="0" err="1"/>
              <a:t>Filliozat</a:t>
            </a:r>
            <a:endParaRPr lang="tr-TR" sz="3600" dirty="0"/>
          </a:p>
          <a:p>
            <a:pPr lvl="0"/>
            <a:r>
              <a:rPr lang="tr-TR" sz="3600" dirty="0"/>
              <a:t>Çocuğun Duygusal Dünyası - </a:t>
            </a:r>
            <a:r>
              <a:rPr lang="tr-TR" sz="3600" dirty="0" err="1"/>
              <a:t>Isabelle</a:t>
            </a:r>
            <a:r>
              <a:rPr lang="tr-TR" sz="3600" dirty="0"/>
              <a:t> </a:t>
            </a:r>
            <a:r>
              <a:rPr lang="tr-TR" sz="3600" dirty="0" err="1"/>
              <a:t>Filliozat</a:t>
            </a:r>
            <a:endParaRPr lang="tr-TR" sz="3600" dirty="0"/>
          </a:p>
          <a:p>
            <a:pPr lvl="0"/>
            <a:r>
              <a:rPr lang="tr-TR" sz="3600" dirty="0"/>
              <a:t>Çocuklarımızla Cinsellik Hakkında Nasıl Konuşmalıyız? - </a:t>
            </a:r>
            <a:r>
              <a:rPr lang="tr-TR" sz="3600" dirty="0" err="1"/>
              <a:t>Prof.Dr</a:t>
            </a:r>
            <a:r>
              <a:rPr lang="tr-TR" sz="3600" dirty="0"/>
              <a:t>. Bengi Semerci</a:t>
            </a:r>
          </a:p>
          <a:p>
            <a:pPr lvl="0"/>
            <a:r>
              <a:rPr lang="tr-TR" sz="3600" dirty="0"/>
              <a:t>Birlikte Büyütelim Çocuk Ruh Sağlığı - </a:t>
            </a:r>
            <a:r>
              <a:rPr lang="tr-TR" sz="3600" dirty="0" err="1"/>
              <a:t>Prof.Dr</a:t>
            </a:r>
            <a:r>
              <a:rPr lang="tr-TR" sz="3600" dirty="0"/>
              <a:t>. Bengi Semerci</a:t>
            </a:r>
          </a:p>
          <a:p>
            <a:pPr lvl="0"/>
            <a:r>
              <a:rPr lang="tr-TR" sz="3600" dirty="0"/>
              <a:t>Bütün Beyinli Çocuk - </a:t>
            </a:r>
            <a:r>
              <a:rPr lang="tr-TR" sz="3600" dirty="0" err="1"/>
              <a:t>Danıel</a:t>
            </a:r>
            <a:r>
              <a:rPr lang="tr-TR" sz="3600" dirty="0"/>
              <a:t> J. </a:t>
            </a:r>
            <a:r>
              <a:rPr lang="tr-TR" sz="3600" dirty="0" err="1"/>
              <a:t>Sıegel</a:t>
            </a:r>
            <a:r>
              <a:rPr lang="tr-TR" sz="3600" dirty="0"/>
              <a:t>, </a:t>
            </a:r>
            <a:r>
              <a:rPr lang="tr-TR" sz="3600" dirty="0" err="1"/>
              <a:t>Tina</a:t>
            </a:r>
            <a:r>
              <a:rPr lang="tr-TR" sz="3600" dirty="0"/>
              <a:t> </a:t>
            </a:r>
            <a:r>
              <a:rPr lang="tr-TR" sz="3600" dirty="0" err="1"/>
              <a:t>Payne</a:t>
            </a:r>
            <a:r>
              <a:rPr lang="tr-TR" sz="3600" dirty="0"/>
              <a:t> </a:t>
            </a:r>
            <a:r>
              <a:rPr lang="tr-TR" sz="3600" dirty="0" err="1"/>
              <a:t>Bryson</a:t>
            </a:r>
            <a:endParaRPr lang="tr-TR" sz="3600" dirty="0"/>
          </a:p>
          <a:p>
            <a:pPr lvl="0"/>
            <a:r>
              <a:rPr lang="tr-TR" sz="3600" dirty="0"/>
              <a:t>Özel Yetenekli Çocukların Psikolojisi - </a:t>
            </a:r>
            <a:r>
              <a:rPr lang="tr-TR" sz="3600" dirty="0" err="1"/>
              <a:t>Dr.Marilena</a:t>
            </a:r>
            <a:r>
              <a:rPr lang="tr-TR" sz="3600" dirty="0"/>
              <a:t> </a:t>
            </a:r>
            <a:r>
              <a:rPr lang="tr-TR" sz="3600" dirty="0" err="1"/>
              <a:t>Z.Leana</a:t>
            </a:r>
            <a:endParaRPr lang="tr-TR" sz="3600" dirty="0"/>
          </a:p>
          <a:p>
            <a:pPr lvl="0"/>
            <a:r>
              <a:rPr lang="tr-TR" sz="3600" dirty="0"/>
              <a:t>Çocuğum Üstün Zekalı Mı? - </a:t>
            </a:r>
            <a:r>
              <a:rPr lang="tr-TR" sz="3600" dirty="0" err="1"/>
              <a:t>Dr.Marilena</a:t>
            </a:r>
            <a:r>
              <a:rPr lang="tr-TR" sz="3600" dirty="0"/>
              <a:t> </a:t>
            </a:r>
            <a:r>
              <a:rPr lang="tr-TR" sz="3600" dirty="0" err="1"/>
              <a:t>Z.Leana</a:t>
            </a:r>
            <a:endParaRPr lang="tr-TR" sz="3600" dirty="0"/>
          </a:p>
          <a:p>
            <a:pPr lvl="0"/>
            <a:r>
              <a:rPr lang="tr-TR" sz="3600" dirty="0"/>
              <a:t>Her Çocuk Üstün Yeteneklidir - Dr. Bahar Eriş</a:t>
            </a:r>
          </a:p>
          <a:p>
            <a:pPr lvl="0"/>
            <a:r>
              <a:rPr lang="tr-TR" sz="3600" dirty="0"/>
              <a:t>Üstün Yetenekli Çocuklar ve Eğitimi Öğretmenler ve Ebeveynler İçin El Kitabı - Dr. </a:t>
            </a:r>
            <a:r>
              <a:rPr lang="tr-TR" sz="3600" dirty="0" err="1"/>
              <a:t>Gary</a:t>
            </a:r>
            <a:r>
              <a:rPr lang="tr-TR" sz="3600" dirty="0"/>
              <a:t> A. </a:t>
            </a:r>
            <a:r>
              <a:rPr lang="tr-TR" sz="3600" dirty="0" err="1"/>
              <a:t>Davis</a:t>
            </a:r>
            <a:endParaRPr lang="tr-TR" sz="3600" dirty="0"/>
          </a:p>
          <a:p>
            <a:pPr lvl="0"/>
            <a:r>
              <a:rPr lang="tr-TR" sz="3600" dirty="0"/>
              <a:t>Üstün Zekalı Olarak Büyümek- Barbara </a:t>
            </a:r>
            <a:r>
              <a:rPr lang="tr-TR" sz="3600" dirty="0" err="1"/>
              <a:t>Clark</a:t>
            </a:r>
            <a:endParaRPr lang="tr-TR" sz="3600" dirty="0"/>
          </a:p>
          <a:p>
            <a:pPr lvl="0"/>
            <a:r>
              <a:rPr lang="tr-TR" sz="3600" dirty="0"/>
              <a:t>Özel Yetenekli Çocuğum Var - orgm.meb.gov.tr, e-kütüphane</a:t>
            </a:r>
          </a:p>
          <a:p>
            <a:endParaRPr lang="tr-TR" dirty="0"/>
          </a:p>
        </p:txBody>
      </p:sp>
      <p:sp>
        <p:nvSpPr>
          <p:cNvPr id="4" name="Slayt Numarası Yer Tutucusu 3"/>
          <p:cNvSpPr>
            <a:spLocks noGrp="1"/>
          </p:cNvSpPr>
          <p:nvPr>
            <p:ph type="sldNum" sz="quarter" idx="12"/>
          </p:nvPr>
        </p:nvSpPr>
        <p:spPr/>
        <p:txBody>
          <a:bodyPr/>
          <a:lstStyle/>
          <a:p>
            <a:fld id="{005782A8-1D9C-4D64-9FB9-98B83697A539}" type="slidenum">
              <a:rPr lang="tr-TR" smtClean="0"/>
              <a:pPr/>
              <a:t>22</a:t>
            </a:fld>
            <a:endParaRPr lang="tr-TR"/>
          </a:p>
        </p:txBody>
      </p:sp>
    </p:spTree>
    <p:extLst>
      <p:ext uri="{BB962C8B-B14F-4D97-AF65-F5344CB8AC3E}">
        <p14:creationId xmlns:p14="http://schemas.microsoft.com/office/powerpoint/2010/main" val="3037503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CC1B982-23BF-400C-8C69-0B4C43527B50}"/>
              </a:ext>
            </a:extLst>
          </p:cNvPr>
          <p:cNvSpPr>
            <a:spLocks noGrp="1"/>
          </p:cNvSpPr>
          <p:nvPr>
            <p:ph type="title"/>
          </p:nvPr>
        </p:nvSpPr>
        <p:spPr/>
        <p:txBody>
          <a:bodyPr>
            <a:normAutofit/>
          </a:bodyPr>
          <a:lstStyle/>
          <a:p>
            <a:pPr algn="ctr"/>
            <a:r>
              <a:rPr lang="tr-TR" sz="2800" dirty="0">
                <a:solidFill>
                  <a:schemeClr val="tx1"/>
                </a:solidFill>
                <a:latin typeface="Berlin Sans FB Demi" panose="020E0802020502020306" pitchFamily="34" charset="0"/>
              </a:rPr>
              <a:t>KONYA BİLİM SANAT MERKEZİ</a:t>
            </a:r>
            <a:endParaRPr lang="tr-TR" sz="3200" dirty="0">
              <a:solidFill>
                <a:schemeClr val="tx1"/>
              </a:solidFill>
              <a:latin typeface="Arial Narrow" panose="020B0606020202030204" pitchFamily="34" charset="0"/>
            </a:endParaRPr>
          </a:p>
        </p:txBody>
      </p:sp>
      <p:sp>
        <p:nvSpPr>
          <p:cNvPr id="3" name="İçerik Yer Tutucusu 2">
            <a:extLst>
              <a:ext uri="{FF2B5EF4-FFF2-40B4-BE49-F238E27FC236}">
                <a16:creationId xmlns:a16="http://schemas.microsoft.com/office/drawing/2014/main" id="{76F62686-716C-47A2-B0E0-602A222D0AD3}"/>
              </a:ext>
            </a:extLst>
          </p:cNvPr>
          <p:cNvSpPr>
            <a:spLocks noGrp="1"/>
          </p:cNvSpPr>
          <p:nvPr>
            <p:ph idx="1"/>
          </p:nvPr>
        </p:nvSpPr>
        <p:spPr>
          <a:xfrm>
            <a:off x="491302" y="1556792"/>
            <a:ext cx="7467600" cy="4873752"/>
          </a:xfrm>
        </p:spPr>
        <p:txBody>
          <a:bodyPr>
            <a:normAutofit fontScale="77500" lnSpcReduction="20000"/>
          </a:bodyPr>
          <a:lstStyle/>
          <a:p>
            <a:pPr marL="0" indent="0" algn="ctr">
              <a:buNone/>
            </a:pPr>
            <a:endParaRPr lang="tr-TR" b="1" dirty="0">
              <a:solidFill>
                <a:schemeClr val="tx2">
                  <a:lumMod val="75000"/>
                </a:schemeClr>
              </a:solidFill>
              <a:latin typeface="Calibri" panose="020F0502020204030204" pitchFamily="34" charset="0"/>
              <a:cs typeface="Calibri" panose="020F0502020204030204" pitchFamily="34" charset="0"/>
            </a:endParaRPr>
          </a:p>
          <a:p>
            <a:pPr marL="0" indent="0" algn="ctr">
              <a:buNone/>
            </a:pPr>
            <a:r>
              <a:rPr lang="tr-TR" b="1" dirty="0">
                <a:solidFill>
                  <a:schemeClr val="tx2">
                    <a:lumMod val="75000"/>
                  </a:schemeClr>
                </a:solidFill>
                <a:latin typeface="Calibri" panose="020F0502020204030204" pitchFamily="34" charset="0"/>
                <a:cs typeface="Calibri" panose="020F0502020204030204" pitchFamily="34" charset="0"/>
              </a:rPr>
              <a:t>Hatırlatma!!!</a:t>
            </a:r>
          </a:p>
          <a:p>
            <a:pPr marL="0" indent="0" algn="ctr">
              <a:buNone/>
            </a:pPr>
            <a:endParaRPr lang="tr-TR" b="1" dirty="0">
              <a:solidFill>
                <a:schemeClr val="tx2">
                  <a:lumMod val="75000"/>
                </a:schemeClr>
              </a:solidFill>
              <a:latin typeface="Calibri" panose="020F0502020204030204" pitchFamily="34" charset="0"/>
              <a:cs typeface="Calibri" panose="020F0502020204030204" pitchFamily="34" charset="0"/>
            </a:endParaRPr>
          </a:p>
          <a:p>
            <a:pPr marL="457200" indent="-457200" algn="ctr">
              <a:buAutoNum type="arabicPeriod"/>
            </a:pPr>
            <a:r>
              <a:rPr lang="tr-TR" b="1" dirty="0">
                <a:solidFill>
                  <a:schemeClr val="tx2">
                    <a:lumMod val="75000"/>
                  </a:schemeClr>
                </a:solidFill>
                <a:latin typeface="Calibri" panose="020F0502020204030204" pitchFamily="34" charset="0"/>
                <a:cs typeface="Calibri" panose="020F0502020204030204" pitchFamily="34" charset="0"/>
              </a:rPr>
              <a:t>Devamsızlık bir eğitim öğretim yılında %20 </a:t>
            </a:r>
            <a:r>
              <a:rPr lang="tr-TR" b="1" dirty="0" err="1">
                <a:solidFill>
                  <a:schemeClr val="tx2">
                    <a:lumMod val="75000"/>
                  </a:schemeClr>
                </a:solidFill>
                <a:latin typeface="Calibri" panose="020F0502020204030204" pitchFamily="34" charset="0"/>
                <a:cs typeface="Calibri" panose="020F0502020204030204" pitchFamily="34" charset="0"/>
              </a:rPr>
              <a:t>yi</a:t>
            </a:r>
            <a:r>
              <a:rPr lang="tr-TR" b="1" dirty="0">
                <a:solidFill>
                  <a:schemeClr val="tx2">
                    <a:lumMod val="75000"/>
                  </a:schemeClr>
                </a:solidFill>
                <a:latin typeface="Calibri" panose="020F0502020204030204" pitchFamily="34" charset="0"/>
                <a:cs typeface="Calibri" panose="020F0502020204030204" pitchFamily="34" charset="0"/>
              </a:rPr>
              <a:t> geçince bilgilendirme ve %30 u geçtiğinde devamsızlıktan öğrencinin kaydı silinir.</a:t>
            </a:r>
          </a:p>
          <a:p>
            <a:pPr marL="457200" indent="-457200" algn="ctr">
              <a:buAutoNum type="arabicPeriod"/>
            </a:pPr>
            <a:r>
              <a:rPr lang="tr-TR" b="1" dirty="0">
                <a:solidFill>
                  <a:schemeClr val="tx2">
                    <a:lumMod val="75000"/>
                  </a:schemeClr>
                </a:solidFill>
                <a:latin typeface="Calibri" panose="020F0502020204030204" pitchFamily="34" charset="0"/>
                <a:cs typeface="Calibri" panose="020F0502020204030204" pitchFamily="34" charset="0"/>
              </a:rPr>
              <a:t>Her yıl eylül ayının ilk haftasının sonuna kadar kayıt yenileme yapılır.</a:t>
            </a:r>
          </a:p>
          <a:p>
            <a:pPr marL="0" indent="0" algn="just">
              <a:buNone/>
            </a:pPr>
            <a:r>
              <a:rPr lang="tr-TR" dirty="0"/>
              <a:t>Devam-devamsızlık ve ilişik kesme MADDE 14 – (1) </a:t>
            </a:r>
            <a:r>
              <a:rPr lang="tr-TR" dirty="0" err="1"/>
              <a:t>BİLSEM’de</a:t>
            </a:r>
            <a:r>
              <a:rPr lang="tr-TR" dirty="0"/>
              <a:t> bir eğitim ve öğretim yılında özürsüz devamsızlık süresi eğitim süresinin %30’unu geçemez. Devamsızlığı %20’ye ulaşan öğrenciye devamsızlık uyarısı gönderilir. Mazeret göstermeksizin devamsızlık sınırını aşanların kaydı dönem sonunda silinir. (2) İkamet adresi değişikliği nedeniyle gittikleri il/ilçelerde BİLSEM bulunmaması dolayısıyla </a:t>
            </a:r>
            <a:r>
              <a:rPr lang="tr-TR" dirty="0" err="1"/>
              <a:t>BİLSEM’e</a:t>
            </a:r>
            <a:r>
              <a:rPr lang="tr-TR" dirty="0"/>
              <a:t> devam edemeyen öğrencilerin, BİLSEM öğrencisi olma hakkı saklı kalır. Bu hüküm büyükşehir merkez ilçeleri için uygulanmaz. Kayıt hakkı saklı tutulan öğrenciler bulundukları il/ilçede destek eğitim odasından öncelikli olarak yararlandırılır. (3) </a:t>
            </a:r>
            <a:r>
              <a:rPr lang="tr-TR" dirty="0" err="1"/>
              <a:t>BİLSEM’e</a:t>
            </a:r>
            <a:r>
              <a:rPr lang="tr-TR" dirty="0"/>
              <a:t> kayıtlı olup kayıt güncelleme döneminde işlem yaptırmayan öğrencilerin BİLSEM ile ilişiği kesilir. Ancak kayıt güncelleme tarihleri içinde resmî mazeret belirtilmesi hâlinde bu hüküm uygulanmaz. (4) Her program sonunda, programa devam eden öğrencilerin durumları BİLSEM öğretmenler kurulunda değerlendirilir. Devam ettiği programdan istifade edemediği ve programa devamında yarar bulunmadığı oy çokluğuyla kararlaştırılan öğrencilerin </a:t>
            </a:r>
            <a:r>
              <a:rPr lang="tr-TR" dirty="0" err="1"/>
              <a:t>BİLSEM’le</a:t>
            </a:r>
            <a:r>
              <a:rPr lang="tr-TR" dirty="0"/>
              <a:t> ilişiği kesilir. Karar öğrenci velisine bildirilir. (5)Devam-devamsızlık işlemleri BİLSEM modülü üzerinden takip edilir</a:t>
            </a:r>
            <a:endParaRPr lang="tr-TR" b="1" dirty="0">
              <a:solidFill>
                <a:schemeClr val="tx2">
                  <a:lumMod val="75000"/>
                </a:schemeClr>
              </a:solidFill>
              <a:latin typeface="Calibri" panose="020F0502020204030204" pitchFamily="34" charset="0"/>
              <a:cs typeface="Calibri" panose="020F0502020204030204" pitchFamily="34" charset="0"/>
            </a:endParaRPr>
          </a:p>
          <a:p>
            <a:pPr marL="0" indent="0" algn="ctr">
              <a:buNone/>
            </a:pPr>
            <a:r>
              <a:rPr lang="tr-TR" b="1" dirty="0">
                <a:solidFill>
                  <a:schemeClr val="tx2">
                    <a:lumMod val="75000"/>
                  </a:schemeClr>
                </a:solidFill>
                <a:latin typeface="Calibri" panose="020F0502020204030204" pitchFamily="34" charset="0"/>
                <a:cs typeface="Calibri" panose="020F0502020204030204" pitchFamily="34" charset="0"/>
              </a:rPr>
              <a:t>REHBERLİK SERVİSİ</a:t>
            </a:r>
          </a:p>
          <a:p>
            <a:pPr marL="0" indent="0" algn="ctr">
              <a:buNone/>
            </a:pPr>
            <a:endParaRPr lang="tr-TR" b="1" dirty="0">
              <a:solidFill>
                <a:schemeClr val="tx2">
                  <a:lumMod val="75000"/>
                </a:schemeClr>
              </a:solidFill>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A233A9DA-C0E9-4EB8-BE48-D826B9AD1394}"/>
              </a:ext>
            </a:extLst>
          </p:cNvPr>
          <p:cNvSpPr>
            <a:spLocks noGrp="1"/>
          </p:cNvSpPr>
          <p:nvPr>
            <p:ph type="sldNum" sz="quarter" idx="12"/>
          </p:nvPr>
        </p:nvSpPr>
        <p:spPr/>
        <p:txBody>
          <a:bodyPr/>
          <a:lstStyle/>
          <a:p>
            <a:fld id="{005782A8-1D9C-4D64-9FB9-98B83697A539}" type="slidenum">
              <a:rPr lang="tr-TR" smtClean="0"/>
              <a:pPr/>
              <a:t>23</a:t>
            </a:fld>
            <a:endParaRPr lang="tr-TR"/>
          </a:p>
        </p:txBody>
      </p:sp>
    </p:spTree>
    <p:extLst>
      <p:ext uri="{BB962C8B-B14F-4D97-AF65-F5344CB8AC3E}">
        <p14:creationId xmlns:p14="http://schemas.microsoft.com/office/powerpoint/2010/main" val="2895326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86979"/>
            <a:ext cx="7467600" cy="6669360"/>
          </a:xfrm>
        </p:spPr>
        <p:txBody>
          <a:bodyPr>
            <a:normAutofit/>
          </a:bodyPr>
          <a:lstStyle/>
          <a:p>
            <a:pPr marL="0" indent="0" algn="ctr">
              <a:buNone/>
            </a:pPr>
            <a:endParaRPr lang="tr-TR" sz="2800" dirty="0">
              <a:solidFill>
                <a:srgbClr val="CC3399"/>
              </a:solidFill>
              <a:latin typeface="Berlin Sans FB Demi" panose="020E0802020502020306" pitchFamily="34" charset="0"/>
            </a:endParaRPr>
          </a:p>
          <a:p>
            <a:pPr marL="0" indent="0" algn="ctr">
              <a:buNone/>
            </a:pPr>
            <a:r>
              <a:rPr lang="tr-TR" sz="2800" dirty="0">
                <a:solidFill>
                  <a:srgbClr val="CC3399"/>
                </a:solidFill>
                <a:latin typeface="Berlin Sans FB Demi" panose="020E0802020502020306" pitchFamily="34" charset="0"/>
              </a:rPr>
              <a:t>TOPLANTIMIZA KATILDIĞINIZ İÇİN </a:t>
            </a:r>
          </a:p>
          <a:p>
            <a:pPr marL="0" indent="0" algn="ctr">
              <a:buNone/>
            </a:pPr>
            <a:r>
              <a:rPr lang="tr-TR" sz="2800" dirty="0">
                <a:solidFill>
                  <a:srgbClr val="CC3399"/>
                </a:solidFill>
                <a:latin typeface="Berlin Sans FB Demi" panose="020E0802020502020306" pitchFamily="34" charset="0"/>
              </a:rPr>
              <a:t>TEŞEKKÜR EDERİZ.</a:t>
            </a:r>
          </a:p>
          <a:p>
            <a:pPr marL="0" indent="0" algn="ctr">
              <a:buNone/>
            </a:pPr>
            <a:endParaRPr lang="tr-TR" sz="2800" dirty="0">
              <a:solidFill>
                <a:srgbClr val="CC3399"/>
              </a:solidFill>
              <a:latin typeface="Berlin Sans FB Demi" panose="020E0802020502020306" pitchFamily="34" charset="0"/>
            </a:endParaRPr>
          </a:p>
          <a:p>
            <a:pPr marL="0" indent="0" algn="ctr">
              <a:buNone/>
            </a:pPr>
            <a:r>
              <a:rPr lang="tr-TR" sz="3200" dirty="0">
                <a:solidFill>
                  <a:srgbClr val="CC3399"/>
                </a:solidFill>
                <a:latin typeface="Berlin Sans FB Demi" panose="020E0802020502020306" pitchFamily="34" charset="0"/>
              </a:rPr>
              <a:t>Ümit AKTEPE </a:t>
            </a:r>
          </a:p>
          <a:p>
            <a:pPr marL="0" indent="0" algn="ctr">
              <a:buNone/>
            </a:pPr>
            <a:r>
              <a:rPr lang="tr-TR" sz="3200" dirty="0">
                <a:solidFill>
                  <a:srgbClr val="CC3399"/>
                </a:solidFill>
                <a:latin typeface="Berlin Sans FB Demi" panose="020E0802020502020306" pitchFamily="34" charset="0"/>
              </a:rPr>
              <a:t>Psikolojik Danışman</a:t>
            </a:r>
          </a:p>
          <a:p>
            <a:pPr marL="0" indent="0">
              <a:buNone/>
            </a:pPr>
            <a:r>
              <a:rPr lang="tr-TR" sz="2000" dirty="0">
                <a:solidFill>
                  <a:srgbClr val="CC3399"/>
                </a:solidFill>
                <a:latin typeface="Berlin Sans FB Demi" panose="020E0802020502020306" pitchFamily="34" charset="0"/>
              </a:rPr>
              <a:t>İLETİŞİM</a:t>
            </a:r>
          </a:p>
          <a:p>
            <a:pPr marL="0" indent="0">
              <a:buNone/>
            </a:pPr>
            <a:r>
              <a:rPr lang="tr-TR" sz="2000" dirty="0">
                <a:solidFill>
                  <a:srgbClr val="CC3399"/>
                </a:solidFill>
                <a:latin typeface="Berlin Sans FB Demi" panose="020E0802020502020306" pitchFamily="34" charset="0"/>
                <a:hlinkClick r:id="rId2"/>
              </a:rPr>
              <a:t>TEL:03323505021</a:t>
            </a:r>
            <a:endParaRPr lang="tr-TR" sz="2000" dirty="0">
              <a:solidFill>
                <a:srgbClr val="CC3399"/>
              </a:solidFill>
              <a:latin typeface="Berlin Sans FB Demi" panose="020E0802020502020306" pitchFamily="34" charset="0"/>
            </a:endParaRPr>
          </a:p>
          <a:p>
            <a:pPr marL="0" indent="0">
              <a:buNone/>
            </a:pPr>
            <a:r>
              <a:rPr lang="tr-TR" sz="2000" dirty="0">
                <a:solidFill>
                  <a:srgbClr val="CC3399"/>
                </a:solidFill>
                <a:latin typeface="Berlin Sans FB Demi" panose="020E0802020502020306" pitchFamily="34" charset="0"/>
              </a:rPr>
              <a:t>https://konyabilsem.meb.k12.tr/</a:t>
            </a:r>
          </a:p>
          <a:p>
            <a:pPr marL="0" indent="0">
              <a:buNone/>
            </a:pPr>
            <a:r>
              <a:rPr lang="tr-TR" sz="1800" dirty="0">
                <a:solidFill>
                  <a:srgbClr val="CC3399"/>
                </a:solidFill>
                <a:latin typeface="Berlin Sans FB Demi" panose="020E0802020502020306" pitchFamily="34" charset="0"/>
              </a:rPr>
              <a:t>        </a:t>
            </a:r>
            <a:r>
              <a:rPr lang="tr-TR" sz="1800" dirty="0" err="1">
                <a:solidFill>
                  <a:srgbClr val="CC3399"/>
                </a:solidFill>
                <a:latin typeface="Berlin Sans FB Demi" panose="020E0802020502020306" pitchFamily="34" charset="0"/>
              </a:rPr>
              <a:t>konyabilsem</a:t>
            </a:r>
            <a:endParaRPr lang="tr-TR" sz="1800" dirty="0">
              <a:solidFill>
                <a:srgbClr val="CC3399"/>
              </a:solidFill>
              <a:latin typeface="Berlin Sans FB Demi" panose="020E0802020502020306" pitchFamily="34" charset="0"/>
            </a:endParaRPr>
          </a:p>
          <a:p>
            <a:pPr marL="0" indent="0">
              <a:buNone/>
            </a:pPr>
            <a:r>
              <a:rPr lang="tr-TR" sz="1800" dirty="0">
                <a:solidFill>
                  <a:srgbClr val="CC3399"/>
                </a:solidFill>
                <a:latin typeface="Berlin Sans FB Demi" panose="020E0802020502020306" pitchFamily="34" charset="0"/>
              </a:rPr>
              <a:t>        </a:t>
            </a:r>
            <a:r>
              <a:rPr lang="tr-TR" sz="1800" dirty="0" err="1">
                <a:solidFill>
                  <a:srgbClr val="CC3399"/>
                </a:solidFill>
                <a:latin typeface="Berlin Sans FB Demi" panose="020E0802020502020306" pitchFamily="34" charset="0"/>
              </a:rPr>
              <a:t>konyabilsem</a:t>
            </a:r>
            <a:endParaRPr lang="tr-TR" sz="1800" dirty="0">
              <a:solidFill>
                <a:srgbClr val="CC3399"/>
              </a:solidFill>
              <a:latin typeface="Berlin Sans FB Demi" panose="020E0802020502020306" pitchFamily="34" charset="0"/>
            </a:endParaRPr>
          </a:p>
          <a:p>
            <a:pPr marL="0" indent="0">
              <a:buNone/>
            </a:pPr>
            <a:r>
              <a:rPr lang="tr-TR" dirty="0">
                <a:solidFill>
                  <a:srgbClr val="CC3399"/>
                </a:solidFill>
                <a:latin typeface="Berlin Sans FB Demi" panose="020E0802020502020306" pitchFamily="34" charset="0"/>
              </a:rPr>
              <a:t>         </a:t>
            </a:r>
            <a:endParaRPr lang="tr-TR" sz="1200" dirty="0">
              <a:solidFill>
                <a:srgbClr val="CC3399"/>
              </a:solidFill>
              <a:latin typeface="Berlin Sans FB Demi" panose="020E0802020502020306" pitchFamily="34" charset="0"/>
            </a:endParaRPr>
          </a:p>
          <a:p>
            <a:pPr marL="0" indent="0">
              <a:buNone/>
            </a:pPr>
            <a:endParaRPr lang="tr-TR" sz="1800" dirty="0">
              <a:solidFill>
                <a:srgbClr val="CC3399"/>
              </a:solidFill>
              <a:latin typeface="Berlin Sans FB Demi" panose="020E0802020502020306" pitchFamily="34" charset="0"/>
            </a:endParaRPr>
          </a:p>
          <a:p>
            <a:pPr marL="0" indent="0">
              <a:buNone/>
            </a:pPr>
            <a:endParaRPr lang="tr-TR" sz="1800" dirty="0">
              <a:solidFill>
                <a:srgbClr val="CC3399"/>
              </a:solidFill>
              <a:latin typeface="Berlin Sans FB Demi" panose="020E0802020502020306" pitchFamily="34" charset="0"/>
            </a:endParaRPr>
          </a:p>
          <a:p>
            <a:pPr marL="0" indent="0">
              <a:buNone/>
            </a:pPr>
            <a:endParaRPr lang="tr-TR" sz="1800" dirty="0">
              <a:solidFill>
                <a:srgbClr val="CC3399"/>
              </a:solidFill>
              <a:latin typeface="Berlin Sans FB Demi" panose="020E0802020502020306" pitchFamily="34" charset="0"/>
            </a:endParaRPr>
          </a:p>
        </p:txBody>
      </p:sp>
      <p:sp>
        <p:nvSpPr>
          <p:cNvPr id="4" name="Slayt Numarası Yer Tutucusu 3"/>
          <p:cNvSpPr>
            <a:spLocks noGrp="1"/>
          </p:cNvSpPr>
          <p:nvPr>
            <p:ph type="sldNum" sz="quarter" idx="12"/>
          </p:nvPr>
        </p:nvSpPr>
        <p:spPr/>
        <p:txBody>
          <a:bodyPr/>
          <a:lstStyle/>
          <a:p>
            <a:fld id="{005782A8-1D9C-4D64-9FB9-98B83697A539}" type="slidenum">
              <a:rPr lang="tr-TR" smtClean="0"/>
              <a:pPr/>
              <a:t>24</a:t>
            </a:fld>
            <a:endParaRPr lang="tr-T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8414" y="4935318"/>
            <a:ext cx="334728" cy="333240"/>
          </a:xfrm>
          <a:prstGeom prst="rect">
            <a:avLst/>
          </a:prstGeom>
        </p:spPr>
      </p:pic>
      <p:pic>
        <p:nvPicPr>
          <p:cNvPr id="6" name="Resi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1903" y="5373216"/>
            <a:ext cx="247749" cy="247749"/>
          </a:xfrm>
          <a:prstGeom prst="rect">
            <a:avLst/>
          </a:prstGeom>
        </p:spPr>
      </p:pic>
    </p:spTree>
    <p:extLst>
      <p:ext uri="{BB962C8B-B14F-4D97-AF65-F5344CB8AC3E}">
        <p14:creationId xmlns:p14="http://schemas.microsoft.com/office/powerpoint/2010/main" val="235799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İçerik Yer Tutucusu"/>
          <p:cNvSpPr txBox="1">
            <a:spLocks/>
          </p:cNvSpPr>
          <p:nvPr/>
        </p:nvSpPr>
        <p:spPr>
          <a:xfrm>
            <a:off x="395536" y="2852936"/>
            <a:ext cx="8064896" cy="3528392"/>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fontAlgn="auto">
              <a:lnSpc>
                <a:spcPct val="170000"/>
              </a:lnSpc>
              <a:buNone/>
            </a:pPr>
            <a:endParaRPr lang="tr-TR" sz="2200" dirty="0">
              <a:latin typeface="Tahoma" pitchFamily="34" charset="0"/>
              <a:ea typeface="Tahoma" pitchFamily="34" charset="0"/>
              <a:cs typeface="Tahoma" pitchFamily="34" charset="0"/>
            </a:endParaRPr>
          </a:p>
          <a:p>
            <a:r>
              <a:rPr lang="tr-TR" sz="2200" dirty="0">
                <a:latin typeface="Calibri" panose="020F0502020204030204" pitchFamily="34" charset="0"/>
                <a:cs typeface="Calibri" panose="020F0502020204030204" pitchFamily="34" charset="0"/>
              </a:rPr>
              <a:t>Bilim ve Sanat Merkezleri, Okul Öncesi, İlkokul, Ortaokul ve Lise çağındaki özel yetenekli öğrencilerin bireysel yeteneklerinin farkında olmalarını sağlamak, kapasitelerini geliştirmek ve en üst düzeyde kullanmalarını sağlamayı amaçlar.  </a:t>
            </a:r>
            <a:br>
              <a:rPr lang="tr-TR" sz="2200" dirty="0">
                <a:latin typeface="Calibri" panose="020F0502020204030204" pitchFamily="34" charset="0"/>
                <a:cs typeface="Calibri" panose="020F0502020204030204" pitchFamily="34" charset="0"/>
              </a:rPr>
            </a:br>
            <a:endParaRPr lang="tr-TR" sz="2200" dirty="0">
              <a:latin typeface="Calibri" panose="020F0502020204030204" pitchFamily="34" charset="0"/>
              <a:cs typeface="Calibri" panose="020F0502020204030204" pitchFamily="34" charset="0"/>
            </a:endParaRPr>
          </a:p>
          <a:p>
            <a:pPr algn="just" fontAlgn="auto">
              <a:lnSpc>
                <a:spcPct val="170000"/>
              </a:lnSpc>
              <a:buNone/>
            </a:pPr>
            <a:endParaRPr lang="tr-TR" sz="9600" b="1" dirty="0">
              <a:latin typeface="Calibri" pitchFamily="34" charset="0"/>
              <a:ea typeface="Tahoma" pitchFamily="34" charset="0"/>
              <a:cs typeface="Calibri" pitchFamily="34" charset="0"/>
            </a:endParaRPr>
          </a:p>
          <a:p>
            <a:pPr algn="just" fontAlgn="auto">
              <a:buFont typeface="Wingdings 3"/>
              <a:buNone/>
            </a:pPr>
            <a:endParaRPr lang="tr-TR" sz="3200" b="1" dirty="0">
              <a:latin typeface="Calibri" pitchFamily="34" charset="0"/>
              <a:cs typeface="Calibri" pitchFamily="34" charset="0"/>
            </a:endParaRPr>
          </a:p>
        </p:txBody>
      </p:sp>
      <p:sp>
        <p:nvSpPr>
          <p:cNvPr id="7" name="Başlık 1"/>
          <p:cNvSpPr txBox="1">
            <a:spLocks/>
          </p:cNvSpPr>
          <p:nvPr/>
        </p:nvSpPr>
        <p:spPr>
          <a:xfrm>
            <a:off x="899592" y="476672"/>
            <a:ext cx="4248472" cy="18002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200" b="1" i="0" u="none" strike="noStrike" kern="1200" cap="small" spc="0" normalizeH="0" baseline="0" noProof="0" dirty="0">
                <a:ln>
                  <a:noFill/>
                </a:ln>
                <a:solidFill>
                  <a:schemeClr val="tx1">
                    <a:lumMod val="95000"/>
                    <a:lumOff val="5000"/>
                  </a:schemeClr>
                </a:solidFill>
                <a:effectLst/>
                <a:uLnTx/>
                <a:uFillTx/>
                <a:latin typeface="Calibri" pitchFamily="34" charset="0"/>
                <a:cs typeface="Calibri" pitchFamily="34" charset="0"/>
              </a:rPr>
              <a:t>BİLSEM</a:t>
            </a:r>
            <a:r>
              <a:rPr kumimoji="0" lang="tr-TR" sz="3000" b="1" i="0" u="none" strike="noStrike" kern="1200" cap="small" spc="0" normalizeH="0" baseline="0" noProof="0" dirty="0">
                <a:ln>
                  <a:noFill/>
                </a:ln>
                <a:solidFill>
                  <a:schemeClr val="tx1">
                    <a:lumMod val="95000"/>
                    <a:lumOff val="5000"/>
                  </a:schemeClr>
                </a:solidFill>
                <a:effectLst/>
                <a:uLnTx/>
                <a:uFillTx/>
                <a:latin typeface="Calibri" pitchFamily="34" charset="0"/>
                <a:cs typeface="Calibri" pitchFamily="34" charset="0"/>
              </a:rPr>
              <a:t> NEDİR?</a:t>
            </a:r>
          </a:p>
        </p:txBody>
      </p:sp>
      <p:pic>
        <p:nvPicPr>
          <p:cNvPr id="60418" name="Picture 2" descr="bilsem ile ilgili görsel sonucu"/>
          <p:cNvPicPr>
            <a:picLocks noChangeAspect="1" noChangeArrowheads="1"/>
          </p:cNvPicPr>
          <p:nvPr/>
        </p:nvPicPr>
        <p:blipFill>
          <a:blip r:embed="rId2" cstate="print"/>
          <a:srcRect/>
          <a:stretch>
            <a:fillRect/>
          </a:stretch>
        </p:blipFill>
        <p:spPr bwMode="auto">
          <a:xfrm>
            <a:off x="5142926" y="1082181"/>
            <a:ext cx="2552700" cy="1790701"/>
          </a:xfrm>
          <a:prstGeom prst="rect">
            <a:avLst/>
          </a:prstGeom>
          <a:noFill/>
        </p:spPr>
      </p:pic>
    </p:spTree>
    <p:extLst>
      <p:ext uri="{BB962C8B-B14F-4D97-AF65-F5344CB8AC3E}">
        <p14:creationId xmlns:p14="http://schemas.microsoft.com/office/powerpoint/2010/main" val="148550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title"/>
          </p:nvPr>
        </p:nvSpPr>
        <p:spPr/>
        <p:txBody>
          <a:bodyPr>
            <a:normAutofit/>
          </a:bodyPr>
          <a:lstStyle/>
          <a:p>
            <a:r>
              <a:rPr lang="tr-TR" sz="3200" b="1" dirty="0">
                <a:solidFill>
                  <a:schemeClr val="tx1">
                    <a:lumMod val="95000"/>
                    <a:lumOff val="5000"/>
                  </a:schemeClr>
                </a:solidFill>
                <a:latin typeface="Calibri" pitchFamily="34" charset="0"/>
                <a:cs typeface="Calibri" pitchFamily="34" charset="0"/>
              </a:rPr>
              <a:t>BİLSEM NE DEĞİLDİR?</a:t>
            </a:r>
          </a:p>
        </p:txBody>
      </p:sp>
      <p:sp>
        <p:nvSpPr>
          <p:cNvPr id="3" name="2 İçerik Yer Tutucusu"/>
          <p:cNvSpPr>
            <a:spLocks noGrp="1"/>
          </p:cNvSpPr>
          <p:nvPr>
            <p:ph idx="1"/>
          </p:nvPr>
        </p:nvSpPr>
        <p:spPr>
          <a:xfrm>
            <a:off x="4067944" y="2204864"/>
            <a:ext cx="4320480" cy="4269088"/>
          </a:xfrm>
        </p:spPr>
        <p:txBody>
          <a:bodyPr/>
          <a:lstStyle/>
          <a:p>
            <a:pPr lvl="0"/>
            <a:r>
              <a:rPr lang="tr-TR" sz="3200" dirty="0">
                <a:solidFill>
                  <a:schemeClr val="tx2">
                    <a:lumMod val="75000"/>
                  </a:schemeClr>
                </a:solidFill>
                <a:latin typeface="Calibri" pitchFamily="34" charset="0"/>
                <a:cs typeface="Calibri" pitchFamily="34" charset="0"/>
              </a:rPr>
              <a:t>Okul değildir.</a:t>
            </a:r>
          </a:p>
          <a:p>
            <a:pPr lvl="0"/>
            <a:r>
              <a:rPr lang="tr-TR" sz="3200" dirty="0">
                <a:solidFill>
                  <a:schemeClr val="tx2">
                    <a:lumMod val="75000"/>
                  </a:schemeClr>
                </a:solidFill>
                <a:latin typeface="Calibri" pitchFamily="34" charset="0"/>
                <a:cs typeface="Calibri" pitchFamily="34" charset="0"/>
              </a:rPr>
              <a:t>Takviye kursu değildir.</a:t>
            </a:r>
          </a:p>
          <a:p>
            <a:pPr lvl="0"/>
            <a:r>
              <a:rPr lang="tr-TR" sz="3200" dirty="0">
                <a:solidFill>
                  <a:schemeClr val="tx2">
                    <a:lumMod val="75000"/>
                  </a:schemeClr>
                </a:solidFill>
                <a:latin typeface="Calibri" pitchFamily="34" charset="0"/>
                <a:cs typeface="Calibri" pitchFamily="34" charset="0"/>
              </a:rPr>
              <a:t>Etüt merkezi değildir.</a:t>
            </a:r>
          </a:p>
          <a:p>
            <a:pPr lvl="0"/>
            <a:r>
              <a:rPr lang="tr-TR" sz="3200" dirty="0">
                <a:solidFill>
                  <a:schemeClr val="tx2">
                    <a:lumMod val="75000"/>
                  </a:schemeClr>
                </a:solidFill>
                <a:latin typeface="Calibri" pitchFamily="34" charset="0"/>
                <a:cs typeface="Calibri" pitchFamily="34" charset="0"/>
              </a:rPr>
              <a:t>Dershane değildir.</a:t>
            </a:r>
          </a:p>
          <a:p>
            <a:pPr lvl="0"/>
            <a:r>
              <a:rPr lang="tr-TR" sz="3200" dirty="0">
                <a:solidFill>
                  <a:schemeClr val="tx2">
                    <a:lumMod val="75000"/>
                  </a:schemeClr>
                </a:solidFill>
                <a:latin typeface="Calibri" pitchFamily="34" charset="0"/>
                <a:cs typeface="Calibri" pitchFamily="34" charset="0"/>
              </a:rPr>
              <a:t>Özel okul değildir.</a:t>
            </a:r>
          </a:p>
          <a:p>
            <a:endParaRPr lang="tr-TR" dirty="0">
              <a:solidFill>
                <a:schemeClr val="tx2">
                  <a:lumMod val="75000"/>
                </a:schemeClr>
              </a:solidFill>
            </a:endParaRPr>
          </a:p>
        </p:txBody>
      </p:sp>
      <p:sp>
        <p:nvSpPr>
          <p:cNvPr id="4" name="3 Slayt Numarası Yer Tutucusu"/>
          <p:cNvSpPr>
            <a:spLocks noGrp="1"/>
          </p:cNvSpPr>
          <p:nvPr>
            <p:ph type="sldNum" sz="quarter" idx="12"/>
          </p:nvPr>
        </p:nvSpPr>
        <p:spPr/>
        <p:txBody>
          <a:bodyPr/>
          <a:lstStyle/>
          <a:p>
            <a:fld id="{005782A8-1D9C-4D64-9FB9-98B83697A539}" type="slidenum">
              <a:rPr lang="tr-TR" smtClean="0"/>
              <a:pPr/>
              <a:t>4</a:t>
            </a:fld>
            <a:endParaRPr lang="tr-TR"/>
          </a:p>
        </p:txBody>
      </p:sp>
      <p:pic>
        <p:nvPicPr>
          <p:cNvPr id="2" name="Resim 1">
            <a:extLst>
              <a:ext uri="{FF2B5EF4-FFF2-40B4-BE49-F238E27FC236}">
                <a16:creationId xmlns:a16="http://schemas.microsoft.com/office/drawing/2014/main" id="{D921899B-08B4-47F7-8DE8-FCC73F6835FD}"/>
              </a:ext>
            </a:extLst>
          </p:cNvPr>
          <p:cNvPicPr>
            <a:picLocks noChangeAspect="1"/>
          </p:cNvPicPr>
          <p:nvPr/>
        </p:nvPicPr>
        <p:blipFill>
          <a:blip r:embed="rId2" cstate="print"/>
          <a:stretch>
            <a:fillRect/>
          </a:stretch>
        </p:blipFill>
        <p:spPr>
          <a:xfrm>
            <a:off x="827584" y="2501083"/>
            <a:ext cx="2890168" cy="244008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196752"/>
            <a:ext cx="7467600" cy="4873752"/>
          </a:xfrm>
        </p:spPr>
        <p:txBody>
          <a:bodyPr/>
          <a:lstStyle/>
          <a:p>
            <a:pPr marL="0" lvl="0" indent="0">
              <a:buNone/>
            </a:pPr>
            <a:endParaRPr lang="tr-TR" dirty="0"/>
          </a:p>
          <a:p>
            <a:pPr marL="0" indent="0">
              <a:buNone/>
            </a:pPr>
            <a:endParaRPr lang="tr-TR" dirty="0"/>
          </a:p>
        </p:txBody>
      </p:sp>
      <p:sp>
        <p:nvSpPr>
          <p:cNvPr id="4" name="Slayt Numarası Yer Tutucusu 3"/>
          <p:cNvSpPr>
            <a:spLocks noGrp="1"/>
          </p:cNvSpPr>
          <p:nvPr>
            <p:ph type="sldNum" sz="quarter" idx="12"/>
          </p:nvPr>
        </p:nvSpPr>
        <p:spPr>
          <a:prstGeom prst="rect">
            <a:avLst/>
          </a:prstGeom>
        </p:spPr>
        <p:txBody>
          <a:bodyPr/>
          <a:lstStyle/>
          <a:p>
            <a:r>
              <a:rPr lang="tr-TR" dirty="0"/>
              <a:t>4</a:t>
            </a:r>
          </a:p>
        </p:txBody>
      </p:sp>
      <p:graphicFrame>
        <p:nvGraphicFramePr>
          <p:cNvPr id="5" name="Tablo 4"/>
          <p:cNvGraphicFramePr>
            <a:graphicFrameLocks noGrp="1"/>
          </p:cNvGraphicFramePr>
          <p:nvPr>
            <p:extLst>
              <p:ext uri="{D42A27DB-BD31-4B8C-83A1-F6EECF244321}">
                <p14:modId xmlns:p14="http://schemas.microsoft.com/office/powerpoint/2010/main" val="3562183324"/>
              </p:ext>
            </p:extLst>
          </p:nvPr>
        </p:nvGraphicFramePr>
        <p:xfrm>
          <a:off x="539552" y="692691"/>
          <a:ext cx="7920880" cy="4419927"/>
        </p:xfrm>
        <a:graphic>
          <a:graphicData uri="http://schemas.openxmlformats.org/drawingml/2006/table">
            <a:tbl>
              <a:tblPr firstRow="1" firstCol="1" bandRow="1">
                <a:tableStyleId>{5C22544A-7EE6-4342-B048-85BDC9FD1C3A}</a:tableStyleId>
              </a:tblPr>
              <a:tblGrid>
                <a:gridCol w="3876176">
                  <a:extLst>
                    <a:ext uri="{9D8B030D-6E8A-4147-A177-3AD203B41FA5}">
                      <a16:colId xmlns:a16="http://schemas.microsoft.com/office/drawing/2014/main" val="20000"/>
                    </a:ext>
                  </a:extLst>
                </a:gridCol>
                <a:gridCol w="4044704">
                  <a:extLst>
                    <a:ext uri="{9D8B030D-6E8A-4147-A177-3AD203B41FA5}">
                      <a16:colId xmlns:a16="http://schemas.microsoft.com/office/drawing/2014/main" val="20001"/>
                    </a:ext>
                  </a:extLst>
                </a:gridCol>
              </a:tblGrid>
              <a:tr h="444236">
                <a:tc>
                  <a:txBody>
                    <a:bodyPr/>
                    <a:lstStyle/>
                    <a:p>
                      <a:pPr algn="ctr">
                        <a:lnSpc>
                          <a:spcPct val="115000"/>
                        </a:lnSpc>
                        <a:spcAft>
                          <a:spcPts val="0"/>
                        </a:spcAft>
                      </a:pPr>
                      <a:r>
                        <a:rPr lang="tr-TR" sz="1600" dirty="0">
                          <a:effectLst/>
                        </a:rPr>
                        <a:t>OKUL’ da</a:t>
                      </a:r>
                      <a:endParaRPr lang="tr-TR"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a:effectLst/>
                        </a:rPr>
                        <a:t>BİLSEM’ de</a:t>
                      </a:r>
                      <a:endParaRPr lang="tr-TR"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444236">
                <a:tc>
                  <a:txBody>
                    <a:bodyPr/>
                    <a:lstStyle/>
                    <a:p>
                      <a:pPr marL="342900" lvl="0" indent="-342900" algn="just">
                        <a:lnSpc>
                          <a:spcPct val="115000"/>
                        </a:lnSpc>
                        <a:spcAft>
                          <a:spcPts val="0"/>
                        </a:spcAft>
                        <a:buFont typeface="Symbol"/>
                        <a:buChar char=""/>
                      </a:pPr>
                      <a:r>
                        <a:rPr lang="tr-TR" sz="1600" dirty="0">
                          <a:effectLst/>
                        </a:rPr>
                        <a:t>Ders vardır.</a:t>
                      </a:r>
                      <a:endParaRPr lang="tr-TR" sz="1600" dirty="0">
                        <a:effectLst/>
                        <a:latin typeface="Calibri"/>
                        <a:ea typeface="Calibri"/>
                        <a:cs typeface="Times New Roman"/>
                      </a:endParaRPr>
                    </a:p>
                  </a:txBody>
                  <a:tcPr marL="68580" marR="68580" marT="0" marB="0"/>
                </a:tc>
                <a:tc>
                  <a:txBody>
                    <a:bodyPr/>
                    <a:lstStyle/>
                    <a:p>
                      <a:pPr marL="342900" lvl="0" indent="-342900" algn="just">
                        <a:lnSpc>
                          <a:spcPct val="115000"/>
                        </a:lnSpc>
                        <a:spcAft>
                          <a:spcPts val="0"/>
                        </a:spcAft>
                        <a:buFont typeface="Symbol"/>
                        <a:buChar char=""/>
                      </a:pPr>
                      <a:r>
                        <a:rPr lang="tr-TR" sz="1600" dirty="0">
                          <a:effectLst/>
                        </a:rPr>
                        <a:t>Zenginleştirilmiş etkinlik vardır.</a:t>
                      </a:r>
                      <a:endParaRPr lang="tr-TR"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444236">
                <a:tc>
                  <a:txBody>
                    <a:bodyPr/>
                    <a:lstStyle/>
                    <a:p>
                      <a:pPr marL="342900" lvl="0" indent="-342900" algn="just">
                        <a:lnSpc>
                          <a:spcPct val="115000"/>
                        </a:lnSpc>
                        <a:spcAft>
                          <a:spcPts val="0"/>
                        </a:spcAft>
                        <a:buFont typeface="Symbol"/>
                        <a:buChar char=""/>
                      </a:pPr>
                      <a:r>
                        <a:rPr lang="tr-TR" sz="1600" dirty="0">
                          <a:effectLst/>
                        </a:rPr>
                        <a:t>Sınıf vardır.</a:t>
                      </a:r>
                      <a:endParaRPr lang="tr-TR" sz="1600" dirty="0">
                        <a:effectLst/>
                        <a:latin typeface="Calibri"/>
                        <a:ea typeface="Calibri"/>
                        <a:cs typeface="Times New Roman"/>
                      </a:endParaRPr>
                    </a:p>
                  </a:txBody>
                  <a:tcPr marL="68580" marR="68580" marT="0" marB="0"/>
                </a:tc>
                <a:tc>
                  <a:txBody>
                    <a:bodyPr/>
                    <a:lstStyle/>
                    <a:p>
                      <a:pPr marL="342900" lvl="0" indent="-342900" algn="just">
                        <a:lnSpc>
                          <a:spcPct val="115000"/>
                        </a:lnSpc>
                        <a:spcAft>
                          <a:spcPts val="0"/>
                        </a:spcAft>
                        <a:buFont typeface="Symbol"/>
                        <a:buChar char=""/>
                      </a:pPr>
                      <a:r>
                        <a:rPr lang="tr-TR" sz="1600" dirty="0">
                          <a:effectLst/>
                        </a:rPr>
                        <a:t>Atölye/birim vardır.</a:t>
                      </a:r>
                      <a:endParaRPr lang="tr-TR"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444236">
                <a:tc>
                  <a:txBody>
                    <a:bodyPr/>
                    <a:lstStyle/>
                    <a:p>
                      <a:pPr marL="342900" lvl="0" indent="-342900" algn="just">
                        <a:lnSpc>
                          <a:spcPct val="115000"/>
                        </a:lnSpc>
                        <a:spcAft>
                          <a:spcPts val="0"/>
                        </a:spcAft>
                        <a:buFont typeface="Symbol"/>
                        <a:buChar char=""/>
                      </a:pPr>
                      <a:r>
                        <a:rPr lang="tr-TR" sz="1600">
                          <a:effectLst/>
                        </a:rPr>
                        <a:t>Sınıf düzeyi vardır.</a:t>
                      </a:r>
                      <a:endParaRPr lang="tr-TR" sz="1600">
                        <a:effectLst/>
                        <a:latin typeface="Calibri"/>
                        <a:ea typeface="Calibri"/>
                        <a:cs typeface="Times New Roman"/>
                      </a:endParaRPr>
                    </a:p>
                  </a:txBody>
                  <a:tcPr marL="68580" marR="68580" marT="0" marB="0"/>
                </a:tc>
                <a:tc>
                  <a:txBody>
                    <a:bodyPr/>
                    <a:lstStyle/>
                    <a:p>
                      <a:pPr marL="342900" lvl="0" indent="-342900" algn="just">
                        <a:lnSpc>
                          <a:spcPct val="115000"/>
                        </a:lnSpc>
                        <a:spcAft>
                          <a:spcPts val="0"/>
                        </a:spcAft>
                        <a:buFont typeface="Symbol"/>
                        <a:buChar char=""/>
                      </a:pPr>
                      <a:r>
                        <a:rPr lang="tr-TR" sz="1600" dirty="0">
                          <a:effectLst/>
                        </a:rPr>
                        <a:t>Program düzeyi vardır.</a:t>
                      </a:r>
                      <a:endParaRPr lang="tr-TR"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708660">
                <a:tc>
                  <a:txBody>
                    <a:bodyPr/>
                    <a:lstStyle/>
                    <a:p>
                      <a:pPr marL="342900" lvl="0" indent="-342900" algn="just">
                        <a:lnSpc>
                          <a:spcPct val="115000"/>
                        </a:lnSpc>
                        <a:spcAft>
                          <a:spcPts val="0"/>
                        </a:spcAft>
                        <a:buFont typeface="Symbol"/>
                        <a:buChar char=""/>
                      </a:pPr>
                      <a:r>
                        <a:rPr lang="tr-TR" sz="1600" dirty="0">
                          <a:effectLst/>
                        </a:rPr>
                        <a:t>Diploma vardır.</a:t>
                      </a:r>
                      <a:endParaRPr lang="tr-TR" sz="1600" dirty="0">
                        <a:effectLst/>
                        <a:latin typeface="Calibri"/>
                        <a:ea typeface="Calibri"/>
                        <a:cs typeface="Times New Roman"/>
                      </a:endParaRPr>
                    </a:p>
                  </a:txBody>
                  <a:tcPr marL="68580" marR="68580" marT="0" marB="0"/>
                </a:tc>
                <a:tc>
                  <a:txBody>
                    <a:bodyPr/>
                    <a:lstStyle/>
                    <a:p>
                      <a:pPr marL="342900" lvl="0" indent="-342900" algn="just">
                        <a:lnSpc>
                          <a:spcPct val="115000"/>
                        </a:lnSpc>
                        <a:spcAft>
                          <a:spcPts val="0"/>
                        </a:spcAft>
                        <a:buFont typeface="Symbol"/>
                        <a:buChar char=""/>
                      </a:pPr>
                      <a:r>
                        <a:rPr lang="tr-TR" sz="1600" dirty="0">
                          <a:effectLst/>
                        </a:rPr>
                        <a:t>Program tamamlama belgesi vardır.</a:t>
                      </a:r>
                      <a:endParaRPr lang="tr-TR"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444236">
                <a:tc>
                  <a:txBody>
                    <a:bodyPr/>
                    <a:lstStyle/>
                    <a:p>
                      <a:pPr marL="342900" lvl="0" indent="-342900" algn="just">
                        <a:lnSpc>
                          <a:spcPct val="115000"/>
                        </a:lnSpc>
                        <a:spcAft>
                          <a:spcPts val="0"/>
                        </a:spcAft>
                        <a:buFont typeface="Symbol"/>
                        <a:buChar char=""/>
                      </a:pPr>
                      <a:r>
                        <a:rPr lang="tr-TR" sz="1600">
                          <a:effectLst/>
                        </a:rPr>
                        <a:t>Örgün eğitim kurumudur.</a:t>
                      </a:r>
                      <a:endParaRPr lang="tr-TR" sz="1600">
                        <a:effectLst/>
                        <a:latin typeface="Calibri"/>
                        <a:ea typeface="Calibri"/>
                        <a:cs typeface="Times New Roman"/>
                      </a:endParaRPr>
                    </a:p>
                  </a:txBody>
                  <a:tcPr marL="68580" marR="68580" marT="0" marB="0"/>
                </a:tc>
                <a:tc>
                  <a:txBody>
                    <a:bodyPr/>
                    <a:lstStyle/>
                    <a:p>
                      <a:pPr marL="342900" lvl="0" indent="-342900" algn="just">
                        <a:lnSpc>
                          <a:spcPct val="115000"/>
                        </a:lnSpc>
                        <a:spcAft>
                          <a:spcPts val="0"/>
                        </a:spcAft>
                        <a:buFont typeface="Symbol"/>
                        <a:buChar char=""/>
                      </a:pPr>
                      <a:r>
                        <a:rPr lang="tr-TR" sz="1600" dirty="0">
                          <a:effectLst/>
                        </a:rPr>
                        <a:t>Özel eğitim kurumudur.</a:t>
                      </a:r>
                      <a:endParaRPr lang="tr-TR"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444236">
                <a:tc>
                  <a:txBody>
                    <a:bodyPr/>
                    <a:lstStyle/>
                    <a:p>
                      <a:pPr marL="342900" lvl="0" indent="-342900" algn="just">
                        <a:lnSpc>
                          <a:spcPct val="115000"/>
                        </a:lnSpc>
                        <a:spcAft>
                          <a:spcPts val="0"/>
                        </a:spcAft>
                        <a:buFont typeface="Symbol"/>
                        <a:buChar char=""/>
                      </a:pPr>
                      <a:r>
                        <a:rPr lang="tr-TR" sz="1600" dirty="0">
                          <a:effectLst/>
                        </a:rPr>
                        <a:t>Öğretmenlerle ders</a:t>
                      </a:r>
                      <a:r>
                        <a:rPr lang="tr-TR" sz="1600" baseline="0" dirty="0">
                          <a:effectLst/>
                        </a:rPr>
                        <a:t> işlenir</a:t>
                      </a:r>
                      <a:r>
                        <a:rPr lang="tr-TR" sz="1600" dirty="0">
                          <a:effectLst/>
                        </a:rPr>
                        <a:t>.</a:t>
                      </a:r>
                      <a:endParaRPr lang="tr-TR" sz="1600" dirty="0">
                        <a:effectLst/>
                        <a:latin typeface="Calibri"/>
                        <a:ea typeface="Calibri"/>
                        <a:cs typeface="Times New Roman"/>
                      </a:endParaRPr>
                    </a:p>
                  </a:txBody>
                  <a:tcPr marL="68580" marR="68580" marT="0" marB="0"/>
                </a:tc>
                <a:tc>
                  <a:txBody>
                    <a:bodyPr/>
                    <a:lstStyle/>
                    <a:p>
                      <a:pPr marL="342900" lvl="0" indent="-342900" algn="just">
                        <a:lnSpc>
                          <a:spcPct val="115000"/>
                        </a:lnSpc>
                        <a:spcAft>
                          <a:spcPts val="0"/>
                        </a:spcAft>
                        <a:buFont typeface="Symbol"/>
                        <a:buChar char=""/>
                      </a:pPr>
                      <a:r>
                        <a:rPr lang="tr-TR" sz="1600" dirty="0">
                          <a:effectLst/>
                        </a:rPr>
                        <a:t>Danışmanlarla program tamamlanır.</a:t>
                      </a:r>
                    </a:p>
                  </a:txBody>
                  <a:tcPr marL="68580" marR="68580" marT="0" marB="0"/>
                </a:tc>
                <a:extLst>
                  <a:ext uri="{0D108BD9-81ED-4DB2-BD59-A6C34878D82A}">
                    <a16:rowId xmlns:a16="http://schemas.microsoft.com/office/drawing/2014/main" val="10006"/>
                  </a:ext>
                </a:extLst>
              </a:tr>
              <a:tr h="586369">
                <a:tc>
                  <a:txBody>
                    <a:bodyPr/>
                    <a:lstStyle/>
                    <a:p>
                      <a:pPr marL="342900" lvl="0" indent="-342900" algn="just">
                        <a:lnSpc>
                          <a:spcPct val="115000"/>
                        </a:lnSpc>
                        <a:spcAft>
                          <a:spcPts val="0"/>
                        </a:spcAft>
                        <a:buFont typeface="Symbol"/>
                        <a:buChar char=""/>
                      </a:pPr>
                      <a:r>
                        <a:rPr lang="tr-TR" sz="1600" dirty="0">
                          <a:effectLst/>
                        </a:rPr>
                        <a:t>Toplu öğretim yapılır.</a:t>
                      </a:r>
                      <a:endParaRPr lang="tr-TR" sz="1600" dirty="0">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342900" lvl="0" indent="-342900" algn="just">
                        <a:lnSpc>
                          <a:spcPct val="115000"/>
                        </a:lnSpc>
                        <a:spcAft>
                          <a:spcPts val="0"/>
                        </a:spcAft>
                        <a:buFont typeface="Symbol"/>
                        <a:buChar char=""/>
                      </a:pPr>
                      <a:r>
                        <a:rPr lang="tr-TR" sz="1600" dirty="0">
                          <a:effectLst/>
                        </a:rPr>
                        <a:t>Bireyselleştirilmiş eğitim planı uygulanır.</a:t>
                      </a:r>
                    </a:p>
                    <a:p>
                      <a:pPr marL="0" lvl="0" indent="0" algn="just">
                        <a:lnSpc>
                          <a:spcPct val="115000"/>
                        </a:lnSpc>
                        <a:spcAft>
                          <a:spcPts val="0"/>
                        </a:spcAft>
                        <a:buFont typeface="Symbol"/>
                        <a:buNone/>
                      </a:pPr>
                      <a:endParaRPr lang="tr-TR" sz="1600" dirty="0">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59482">
                <a:tc>
                  <a:txBody>
                    <a:bodyPr/>
                    <a:lstStyle/>
                    <a:p>
                      <a:pPr marL="342900" lvl="0" indent="-342900" algn="just">
                        <a:lnSpc>
                          <a:spcPct val="115000"/>
                        </a:lnSpc>
                        <a:spcAft>
                          <a:spcPts val="0"/>
                        </a:spcAft>
                        <a:buFont typeface="Symbol"/>
                        <a:buChar char=""/>
                      </a:pPr>
                      <a:r>
                        <a:rPr lang="tr-TR" sz="1600" dirty="0">
                          <a:effectLst/>
                          <a:latin typeface="+mj-lt"/>
                          <a:ea typeface="Calibri"/>
                          <a:cs typeface="Times New Roman"/>
                        </a:rPr>
                        <a:t>Sınıf rehber öğretmeni kavramı</a:t>
                      </a:r>
                      <a:r>
                        <a:rPr lang="tr-TR" sz="1600" baseline="0" dirty="0">
                          <a:effectLst/>
                          <a:latin typeface="+mj-lt"/>
                          <a:ea typeface="Calibri"/>
                          <a:cs typeface="Times New Roman"/>
                        </a:rPr>
                        <a:t> vardır.</a:t>
                      </a:r>
                      <a:endParaRPr lang="tr-TR" sz="1600" dirty="0">
                        <a:effectLst/>
                        <a:latin typeface="+mj-lt"/>
                        <a:ea typeface="Calibri"/>
                        <a:cs typeface="Times New Roman"/>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lvl="0" indent="-171450" algn="just">
                        <a:lnSpc>
                          <a:spcPct val="115000"/>
                        </a:lnSpc>
                        <a:spcAft>
                          <a:spcPts val="0"/>
                        </a:spcAft>
                        <a:buFont typeface="Arial" pitchFamily="34" charset="0"/>
                        <a:buChar char="•"/>
                      </a:pPr>
                      <a:r>
                        <a:rPr lang="tr-TR" sz="1600" dirty="0">
                          <a:effectLst/>
                          <a:latin typeface="+mj-lt"/>
                          <a:ea typeface="Calibri"/>
                          <a:cs typeface="Times New Roman"/>
                        </a:rPr>
                        <a:t>Danışman öğretmen (</a:t>
                      </a:r>
                      <a:r>
                        <a:rPr lang="tr-TR" sz="1600" dirty="0" err="1">
                          <a:effectLst/>
                          <a:latin typeface="+mj-lt"/>
                          <a:ea typeface="Calibri"/>
                          <a:cs typeface="Times New Roman"/>
                        </a:rPr>
                        <a:t>Mentör</a:t>
                      </a:r>
                      <a:r>
                        <a:rPr lang="tr-TR" sz="1600" dirty="0">
                          <a:effectLst/>
                          <a:latin typeface="+mj-lt"/>
                          <a:ea typeface="Calibri"/>
                          <a:cs typeface="Times New Roman"/>
                        </a:rPr>
                        <a:t>) kavramı vardır.</a:t>
                      </a: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74576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2339752" y="677871"/>
            <a:ext cx="6589199" cy="1280890"/>
          </a:xfrm>
        </p:spPr>
        <p:txBody>
          <a:bodyPr/>
          <a:lstStyle/>
          <a:p>
            <a:r>
              <a:rPr lang="tr-TR" dirty="0"/>
              <a:t> </a:t>
            </a:r>
          </a:p>
        </p:txBody>
      </p:sp>
      <p:sp>
        <p:nvSpPr>
          <p:cNvPr id="2" name="İçerik Yer Tutucusu 1"/>
          <p:cNvSpPr>
            <a:spLocks noGrp="1"/>
          </p:cNvSpPr>
          <p:nvPr>
            <p:ph idx="1"/>
          </p:nvPr>
        </p:nvSpPr>
        <p:spPr>
          <a:xfrm>
            <a:off x="971600" y="620688"/>
            <a:ext cx="8229600" cy="3312368"/>
          </a:xfrm>
        </p:spPr>
        <p:txBody>
          <a:bodyPr>
            <a:normAutofit fontScale="70000" lnSpcReduction="20000"/>
          </a:bodyPr>
          <a:lstStyle/>
          <a:p>
            <a:pPr marL="274320" lvl="0" indent="-274320">
              <a:lnSpc>
                <a:spcPct val="150000"/>
              </a:lnSpc>
              <a:spcBef>
                <a:spcPts val="600"/>
              </a:spcBef>
              <a:buClr>
                <a:srgbClr val="FE8637"/>
              </a:buClr>
              <a:buSzPct val="70000"/>
              <a:buFont typeface="Arial" panose="020B0604020202020204" pitchFamily="34" charset="0"/>
              <a:buChar char="•"/>
            </a:pPr>
            <a:r>
              <a:rPr lang="tr-TR" sz="2200" dirty="0">
                <a:solidFill>
                  <a:prstClr val="black"/>
                </a:solidFill>
                <a:latin typeface="Century Schoolbook"/>
              </a:rPr>
              <a:t>Bilim ve Sanat Merkezleri, Milli Eğitim Bakanlığı </a:t>
            </a:r>
            <a:r>
              <a:rPr lang="tr-TR" sz="2200" b="1" dirty="0">
                <a:solidFill>
                  <a:prstClr val="black"/>
                </a:solidFill>
                <a:latin typeface="Century Schoolbook"/>
              </a:rPr>
              <a:t>Özel Eğitim ve Rehberlik Hizmetleri Genel Müdürlüğüne </a:t>
            </a:r>
            <a:r>
              <a:rPr lang="tr-TR" sz="2200" dirty="0">
                <a:solidFill>
                  <a:prstClr val="black"/>
                </a:solidFill>
                <a:latin typeface="Century Schoolbook"/>
              </a:rPr>
              <a:t>bağlıdır.</a:t>
            </a:r>
          </a:p>
          <a:p>
            <a:pPr marL="274320" lvl="0" indent="-274320">
              <a:lnSpc>
                <a:spcPct val="150000"/>
              </a:lnSpc>
              <a:spcBef>
                <a:spcPts val="600"/>
              </a:spcBef>
              <a:buClr>
                <a:srgbClr val="FE8637"/>
              </a:buClr>
              <a:buSzPct val="70000"/>
              <a:buFont typeface="Arial" panose="020B0604020202020204" pitchFamily="34" charset="0"/>
              <a:buChar char="•"/>
            </a:pPr>
            <a:r>
              <a:rPr lang="tr-TR" sz="2200" dirty="0">
                <a:solidFill>
                  <a:prstClr val="black"/>
                </a:solidFill>
                <a:latin typeface="Century Schoolbook"/>
              </a:rPr>
              <a:t>İşleyişi en son  Ocak 2022 tarihli ve 2771 sayılı Tebliğler Dergisi'nde yayımlanan Bilim ve Sanat Merkezleri Yönergesidir.</a:t>
            </a:r>
          </a:p>
          <a:p>
            <a:pPr marL="274320" lvl="0" indent="-274320">
              <a:lnSpc>
                <a:spcPct val="150000"/>
              </a:lnSpc>
              <a:spcBef>
                <a:spcPts val="600"/>
              </a:spcBef>
              <a:buClr>
                <a:srgbClr val="FE8637"/>
              </a:buClr>
              <a:buSzPct val="70000"/>
              <a:buFont typeface="Arial" panose="020B0604020202020204" pitchFamily="34" charset="0"/>
              <a:buChar char="•"/>
            </a:pPr>
            <a:r>
              <a:rPr lang="tr-TR" sz="2200" dirty="0">
                <a:solidFill>
                  <a:prstClr val="black"/>
                </a:solidFill>
                <a:latin typeface="Century Schoolbook"/>
              </a:rPr>
              <a:t>Bilim ve sanat merkezlerine ve özel yetenekli bireylere yönelik bilgileri ve güncellemeleri bu adreslerden takip edebilirsiniz:</a:t>
            </a:r>
          </a:p>
          <a:p>
            <a:pPr marL="274320" lvl="0" indent="-274320">
              <a:lnSpc>
                <a:spcPct val="150000"/>
              </a:lnSpc>
              <a:spcBef>
                <a:spcPts val="600"/>
              </a:spcBef>
              <a:buClr>
                <a:srgbClr val="FE8637"/>
              </a:buClr>
              <a:buSzPct val="70000"/>
              <a:buFont typeface="Wingdings"/>
              <a:buChar char=""/>
            </a:pPr>
            <a:r>
              <a:rPr lang="tr-TR" sz="2200" dirty="0">
                <a:solidFill>
                  <a:prstClr val="black"/>
                </a:solidFill>
                <a:latin typeface="Century Schoolbook"/>
                <a:hlinkClick r:id="rId2"/>
              </a:rPr>
              <a:t>http://orgm.meb.gov.tr/</a:t>
            </a:r>
            <a:endParaRPr lang="tr-TR" sz="2200" dirty="0">
              <a:solidFill>
                <a:prstClr val="black"/>
              </a:solidFill>
              <a:latin typeface="Century Schoolbook"/>
            </a:endParaRPr>
          </a:p>
          <a:p>
            <a:pPr marL="274320" lvl="0" indent="-274320">
              <a:lnSpc>
                <a:spcPct val="150000"/>
              </a:lnSpc>
              <a:spcBef>
                <a:spcPts val="600"/>
              </a:spcBef>
              <a:buClr>
                <a:srgbClr val="FE8637"/>
              </a:buClr>
              <a:buSzPct val="70000"/>
              <a:buFont typeface="Wingdings"/>
              <a:buChar char=""/>
            </a:pPr>
            <a:r>
              <a:rPr lang="tr-TR" sz="2200" dirty="0">
                <a:solidFill>
                  <a:prstClr val="black"/>
                </a:solidFill>
                <a:latin typeface="Century Schoolbook"/>
                <a:hlinkClick r:id="rId3"/>
              </a:rPr>
              <a:t>http://konyabilsem.meb.k12.tr/</a:t>
            </a:r>
            <a:endParaRPr lang="tr-TR" sz="2200" dirty="0">
              <a:solidFill>
                <a:prstClr val="black"/>
              </a:solidFill>
              <a:latin typeface="Century Schoolbook"/>
            </a:endParaRPr>
          </a:p>
          <a:p>
            <a:pPr marL="274320" indent="-274320">
              <a:lnSpc>
                <a:spcPct val="150000"/>
              </a:lnSpc>
              <a:spcBef>
                <a:spcPts val="600"/>
              </a:spcBef>
              <a:buClr>
                <a:srgbClr val="FE8637"/>
              </a:buClr>
              <a:buSzPct val="70000"/>
              <a:buFont typeface="Wingdings"/>
              <a:buChar char=""/>
            </a:pPr>
            <a:r>
              <a:rPr lang="tr-TR" sz="2100" dirty="0">
                <a:solidFill>
                  <a:prstClr val="black"/>
                </a:solidFill>
                <a:latin typeface="Century Schoolbook"/>
              </a:rPr>
              <a:t>bilsem.meb.gov.tr  öğrenci girişi</a:t>
            </a:r>
            <a:endParaRPr lang="tr-TR" dirty="0"/>
          </a:p>
        </p:txBody>
      </p:sp>
      <p:pic>
        <p:nvPicPr>
          <p:cNvPr id="52226" name="Picture 2" descr="bilsem ile ilgili görsel sonucu"/>
          <p:cNvPicPr>
            <a:picLocks noChangeAspect="1" noChangeArrowheads="1"/>
          </p:cNvPicPr>
          <p:nvPr/>
        </p:nvPicPr>
        <p:blipFill>
          <a:blip r:embed="rId4" cstate="print"/>
          <a:srcRect/>
          <a:stretch>
            <a:fillRect/>
          </a:stretch>
        </p:blipFill>
        <p:spPr bwMode="auto">
          <a:xfrm>
            <a:off x="4716016" y="3645024"/>
            <a:ext cx="3168352" cy="2304256"/>
          </a:xfrm>
          <a:prstGeom prst="rect">
            <a:avLst/>
          </a:prstGeom>
          <a:noFill/>
        </p:spPr>
      </p:pic>
    </p:spTree>
    <p:extLst>
      <p:ext uri="{BB962C8B-B14F-4D97-AF65-F5344CB8AC3E}">
        <p14:creationId xmlns:p14="http://schemas.microsoft.com/office/powerpoint/2010/main" val="1986572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498178"/>
          </a:xfrm>
        </p:spPr>
        <p:txBody>
          <a:bodyPr/>
          <a:lstStyle/>
          <a:p>
            <a:pPr algn="ctr"/>
            <a:r>
              <a:rPr lang="tr-TR" b="1" dirty="0">
                <a:solidFill>
                  <a:schemeClr val="tx1"/>
                </a:solidFill>
                <a:latin typeface="Berlin Sans FB Demi" pitchFamily="34" charset="0"/>
              </a:rPr>
              <a:t>ÖZEL YETENEKLİ BİREY</a:t>
            </a:r>
          </a:p>
        </p:txBody>
      </p:sp>
      <p:sp>
        <p:nvSpPr>
          <p:cNvPr id="3" name="2 İçerik Yer Tutucusu"/>
          <p:cNvSpPr>
            <a:spLocks noGrp="1"/>
          </p:cNvSpPr>
          <p:nvPr>
            <p:ph idx="1"/>
          </p:nvPr>
        </p:nvSpPr>
        <p:spPr>
          <a:xfrm>
            <a:off x="457200" y="2060848"/>
            <a:ext cx="4474840" cy="4413104"/>
          </a:xfrm>
        </p:spPr>
        <p:txBody>
          <a:bodyPr/>
          <a:lstStyle/>
          <a:p>
            <a:pPr algn="just">
              <a:buNone/>
            </a:pPr>
            <a:r>
              <a:rPr lang="tr-TR" dirty="0"/>
              <a:t>	Yaşıtlarına göre daha hızlı öğrenen; yaratıcılık, sanat, liderliğe ilişkin kapasitede önde olan, özel akademik yeteneğe sahip, soyut fikirleri anlayabilen, ilgi alanlarında bağımsız hareket etmeyi seven ve yüksek düzeyde performans gösteren birey. </a:t>
            </a:r>
          </a:p>
          <a:p>
            <a:pPr algn="just">
              <a:buNone/>
            </a:pPr>
            <a:endParaRPr lang="tr-TR" dirty="0"/>
          </a:p>
          <a:p>
            <a:pPr algn="just">
              <a:buNone/>
            </a:pPr>
            <a:endParaRPr lang="tr-TR" dirty="0"/>
          </a:p>
        </p:txBody>
      </p:sp>
      <p:sp>
        <p:nvSpPr>
          <p:cNvPr id="4" name="3 Slayt Numarası Yer Tutucusu"/>
          <p:cNvSpPr>
            <a:spLocks noGrp="1"/>
          </p:cNvSpPr>
          <p:nvPr>
            <p:ph type="sldNum" sz="quarter" idx="12"/>
          </p:nvPr>
        </p:nvSpPr>
        <p:spPr/>
        <p:txBody>
          <a:bodyPr/>
          <a:lstStyle/>
          <a:p>
            <a:fld id="{005782A8-1D9C-4D64-9FB9-98B83697A539}" type="slidenum">
              <a:rPr lang="tr-TR" smtClean="0"/>
              <a:pPr/>
              <a:t>7</a:t>
            </a:fld>
            <a:endParaRPr lang="tr-TR"/>
          </a:p>
        </p:txBody>
      </p:sp>
      <p:pic>
        <p:nvPicPr>
          <p:cNvPr id="1027" name="Picture 3" descr="C:\Users\murat\Desktop\salvador-dali-inspired-butterfly-catamaran-ethan-altshuler.jpg"/>
          <p:cNvPicPr>
            <a:picLocks noChangeAspect="1" noChangeArrowheads="1"/>
          </p:cNvPicPr>
          <p:nvPr/>
        </p:nvPicPr>
        <p:blipFill>
          <a:blip r:embed="rId2" cstate="print"/>
          <a:srcRect/>
          <a:stretch>
            <a:fillRect/>
          </a:stretch>
        </p:blipFill>
        <p:spPr bwMode="auto">
          <a:xfrm>
            <a:off x="5220072" y="2348880"/>
            <a:ext cx="2743200" cy="266429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187624" y="1700809"/>
            <a:ext cx="6912768" cy="3744416"/>
          </a:xfrm>
        </p:spPr>
        <p:txBody>
          <a:bodyPr/>
          <a:lstStyle/>
          <a:p>
            <a:pPr marL="0" indent="0">
              <a:lnSpc>
                <a:spcPct val="120000"/>
              </a:lnSpc>
              <a:buNone/>
            </a:pPr>
            <a:r>
              <a:rPr lang="tr-TR" sz="2200" b="1" dirty="0">
                <a:latin typeface="Calibri" panose="020F0502020204030204" pitchFamily="34" charset="0"/>
              </a:rPr>
              <a:t>Merkeze kayıtları yapılan öğrenciler;</a:t>
            </a:r>
          </a:p>
          <a:p>
            <a:pPr>
              <a:lnSpc>
                <a:spcPct val="120000"/>
              </a:lnSpc>
            </a:pPr>
            <a:r>
              <a:rPr lang="tr-TR" sz="2200" dirty="0">
                <a:latin typeface="Calibri" panose="020F0502020204030204" pitchFamily="34" charset="0"/>
              </a:rPr>
              <a:t>Uyum,</a:t>
            </a:r>
          </a:p>
          <a:p>
            <a:pPr>
              <a:lnSpc>
                <a:spcPct val="120000"/>
              </a:lnSpc>
            </a:pPr>
            <a:r>
              <a:rPr lang="tr-TR" sz="2200" dirty="0">
                <a:latin typeface="Calibri" panose="020F0502020204030204" pitchFamily="34" charset="0"/>
              </a:rPr>
              <a:t>Destek Eğitimi,</a:t>
            </a:r>
          </a:p>
          <a:p>
            <a:pPr>
              <a:lnSpc>
                <a:spcPct val="120000"/>
              </a:lnSpc>
            </a:pPr>
            <a:r>
              <a:rPr lang="tr-TR" sz="2200" dirty="0">
                <a:latin typeface="Calibri" panose="020F0502020204030204" pitchFamily="34" charset="0"/>
              </a:rPr>
              <a:t>Bireysel Yetenekleri Fark Ettirme (BYFP),</a:t>
            </a:r>
          </a:p>
          <a:p>
            <a:pPr>
              <a:lnSpc>
                <a:spcPct val="120000"/>
              </a:lnSpc>
            </a:pPr>
            <a:r>
              <a:rPr lang="tr-TR" sz="2200" dirty="0">
                <a:latin typeface="Calibri" panose="020F0502020204030204" pitchFamily="34" charset="0"/>
              </a:rPr>
              <a:t>Özel Yetenekleri Geliştirme (ÖYGP),</a:t>
            </a:r>
          </a:p>
          <a:p>
            <a:pPr>
              <a:lnSpc>
                <a:spcPct val="120000"/>
              </a:lnSpc>
            </a:pPr>
            <a:r>
              <a:rPr lang="tr-TR" sz="2200" dirty="0">
                <a:latin typeface="Calibri" panose="020F0502020204030204" pitchFamily="34" charset="0"/>
              </a:rPr>
              <a:t>Proje Üretimi gibi alanlarda eğitim programlarına alınırlar.</a:t>
            </a:r>
          </a:p>
          <a:p>
            <a:endParaRPr lang="tr-TR" dirty="0"/>
          </a:p>
        </p:txBody>
      </p:sp>
      <p:sp>
        <p:nvSpPr>
          <p:cNvPr id="4" name="Başlık 1"/>
          <p:cNvSpPr txBox="1">
            <a:spLocks/>
          </p:cNvSpPr>
          <p:nvPr/>
        </p:nvSpPr>
        <p:spPr>
          <a:xfrm>
            <a:off x="1835696" y="1124744"/>
            <a:ext cx="6120680" cy="468052"/>
          </a:xfrm>
          <a:prstGeom prst="rect">
            <a:avLst/>
          </a:prstGeom>
        </p:spPr>
        <p:txBody>
          <a:bodyPr vert="horz" anchor="b">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lvl="0" fontAlgn="auto">
              <a:spcAft>
                <a:spcPts val="0"/>
              </a:spcAft>
            </a:pPr>
            <a:r>
              <a:rPr lang="tr-TR" sz="3200" b="1" dirty="0">
                <a:solidFill>
                  <a:schemeClr val="tx1"/>
                </a:solidFill>
                <a:latin typeface="Berlin Sans FB Demi" pitchFamily="34" charset="0"/>
              </a:rPr>
              <a:t>PROGRAM BASAMAKLARI</a:t>
            </a:r>
            <a:endParaRPr kumimoji="0" lang="tr-TR" sz="3200" b="1" i="0" u="none" strike="noStrike" kern="1200" cap="small" spc="0" normalizeH="0" baseline="0" noProof="0" dirty="0">
              <a:ln>
                <a:noFill/>
              </a:ln>
              <a:solidFill>
                <a:schemeClr val="tx1"/>
              </a:solidFill>
              <a:effectLst/>
              <a:uLnTx/>
              <a:uFillTx/>
              <a:latin typeface="Berlin Sans FB Demi" pitchFamily="34" charset="0"/>
            </a:endParaRPr>
          </a:p>
        </p:txBody>
      </p:sp>
    </p:spTree>
    <p:extLst>
      <p:ext uri="{BB962C8B-B14F-4D97-AF65-F5344CB8AC3E}">
        <p14:creationId xmlns:p14="http://schemas.microsoft.com/office/powerpoint/2010/main" val="944411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1"/>
                </a:solidFill>
                <a:latin typeface="Berlin Sans FB Demi" pitchFamily="34" charset="0"/>
              </a:rPr>
              <a:t>Program İlkeleri</a:t>
            </a:r>
          </a:p>
        </p:txBody>
      </p:sp>
      <p:sp>
        <p:nvSpPr>
          <p:cNvPr id="3" name="2 İçerik Yer Tutucusu"/>
          <p:cNvSpPr>
            <a:spLocks noGrp="1"/>
          </p:cNvSpPr>
          <p:nvPr>
            <p:ph idx="1"/>
          </p:nvPr>
        </p:nvSpPr>
        <p:spPr>
          <a:xfrm>
            <a:off x="457200" y="1737360"/>
            <a:ext cx="7467600" cy="5120639"/>
          </a:xfrm>
        </p:spPr>
        <p:txBody>
          <a:bodyPr>
            <a:normAutofit/>
          </a:bodyPr>
          <a:lstStyle/>
          <a:p>
            <a:r>
              <a:rPr lang="tr-TR" dirty="0">
                <a:solidFill>
                  <a:schemeClr val="tx2">
                    <a:lumMod val="75000"/>
                  </a:schemeClr>
                </a:solidFill>
                <a:latin typeface="Calibri" pitchFamily="34" charset="0"/>
                <a:cs typeface="Calibri" pitchFamily="34" charset="0"/>
              </a:rPr>
              <a:t>Programlar </a:t>
            </a:r>
            <a:r>
              <a:rPr lang="tr-TR" b="1" dirty="0">
                <a:solidFill>
                  <a:schemeClr val="tx2">
                    <a:lumMod val="75000"/>
                  </a:schemeClr>
                </a:solidFill>
                <a:latin typeface="Calibri" pitchFamily="34" charset="0"/>
                <a:cs typeface="Calibri" pitchFamily="34" charset="0"/>
              </a:rPr>
              <a:t>öğrenci merkezlidir.</a:t>
            </a:r>
          </a:p>
          <a:p>
            <a:r>
              <a:rPr lang="tr-TR" dirty="0">
                <a:solidFill>
                  <a:schemeClr val="tx2">
                    <a:lumMod val="75000"/>
                  </a:schemeClr>
                </a:solidFill>
                <a:latin typeface="Calibri" pitchFamily="34" charset="0"/>
                <a:cs typeface="Calibri" pitchFamily="34" charset="0"/>
              </a:rPr>
              <a:t>Programlar danışman öğretmenlerin rehberliğinde </a:t>
            </a:r>
            <a:r>
              <a:rPr lang="tr-TR" b="1" dirty="0">
                <a:solidFill>
                  <a:schemeClr val="tx2">
                    <a:lumMod val="75000"/>
                  </a:schemeClr>
                </a:solidFill>
                <a:latin typeface="Calibri" pitchFamily="34" charset="0"/>
                <a:cs typeface="Calibri" pitchFamily="34" charset="0"/>
              </a:rPr>
              <a:t>bireysel öğrenmeye uygun </a:t>
            </a:r>
            <a:r>
              <a:rPr lang="tr-TR" dirty="0">
                <a:solidFill>
                  <a:schemeClr val="tx2">
                    <a:lumMod val="75000"/>
                  </a:schemeClr>
                </a:solidFill>
                <a:latin typeface="Calibri" pitchFamily="34" charset="0"/>
                <a:cs typeface="Calibri" pitchFamily="34" charset="0"/>
              </a:rPr>
              <a:t>olarak hazırlanır.</a:t>
            </a:r>
          </a:p>
          <a:p>
            <a:r>
              <a:rPr lang="tr-TR" dirty="0">
                <a:solidFill>
                  <a:schemeClr val="tx2">
                    <a:lumMod val="75000"/>
                  </a:schemeClr>
                </a:solidFill>
                <a:latin typeface="Calibri" pitchFamily="34" charset="0"/>
                <a:cs typeface="Calibri" pitchFamily="34" charset="0"/>
              </a:rPr>
              <a:t>Programlar </a:t>
            </a:r>
            <a:r>
              <a:rPr lang="tr-TR" b="1" dirty="0">
                <a:solidFill>
                  <a:schemeClr val="tx2">
                    <a:lumMod val="75000"/>
                  </a:schemeClr>
                </a:solidFill>
                <a:latin typeface="Calibri" pitchFamily="34" charset="0"/>
                <a:cs typeface="Calibri" pitchFamily="34" charset="0"/>
              </a:rPr>
              <a:t>beceri kazandırmayı </a:t>
            </a:r>
            <a:r>
              <a:rPr lang="tr-TR" dirty="0">
                <a:solidFill>
                  <a:schemeClr val="tx2">
                    <a:lumMod val="75000"/>
                  </a:schemeClr>
                </a:solidFill>
                <a:latin typeface="Calibri" pitchFamily="34" charset="0"/>
                <a:cs typeface="Calibri" pitchFamily="34" charset="0"/>
              </a:rPr>
              <a:t>hedefler. (Etkin problem çözme, karar verme, işbirliğine açık olma, yaratıcı düşünme gibi…)</a:t>
            </a:r>
          </a:p>
          <a:p>
            <a:r>
              <a:rPr lang="tr-TR" dirty="0">
                <a:solidFill>
                  <a:schemeClr val="tx2">
                    <a:lumMod val="75000"/>
                  </a:schemeClr>
                </a:solidFill>
                <a:latin typeface="Calibri" pitchFamily="34" charset="0"/>
                <a:cs typeface="Calibri" pitchFamily="34" charset="0"/>
              </a:rPr>
              <a:t>Programlar öğrencilerin </a:t>
            </a:r>
            <a:r>
              <a:rPr lang="tr-TR" b="1" dirty="0">
                <a:solidFill>
                  <a:schemeClr val="tx2">
                    <a:lumMod val="75000"/>
                  </a:schemeClr>
                </a:solidFill>
                <a:latin typeface="Calibri" pitchFamily="34" charset="0"/>
                <a:cs typeface="Calibri" pitchFamily="34" charset="0"/>
              </a:rPr>
              <a:t>yaparak yaşayarak öğrenen, üreten, sorun çözen, çevresi ile olumlu iletişim kurabilen, bilimsel araştırma ve buluş yapabilen bireyler</a:t>
            </a:r>
            <a:r>
              <a:rPr lang="tr-TR" dirty="0">
                <a:solidFill>
                  <a:schemeClr val="tx2">
                    <a:lumMod val="75000"/>
                  </a:schemeClr>
                </a:solidFill>
                <a:latin typeface="Calibri" pitchFamily="34" charset="0"/>
                <a:cs typeface="Calibri" pitchFamily="34" charset="0"/>
              </a:rPr>
              <a:t> olarak yetişmeleri sağlanacak şekilde yürütülür.</a:t>
            </a:r>
          </a:p>
          <a:p>
            <a:r>
              <a:rPr lang="tr-TR" dirty="0">
                <a:solidFill>
                  <a:schemeClr val="tx2">
                    <a:lumMod val="75000"/>
                  </a:schemeClr>
                </a:solidFill>
                <a:latin typeface="Calibri" pitchFamily="34" charset="0"/>
                <a:cs typeface="Calibri" pitchFamily="34" charset="0"/>
              </a:rPr>
              <a:t>Uygulanacak eğitim programlarının her aşamasında </a:t>
            </a:r>
            <a:r>
              <a:rPr lang="tr-TR" b="1" dirty="0">
                <a:solidFill>
                  <a:schemeClr val="tx2">
                    <a:lumMod val="75000"/>
                  </a:schemeClr>
                </a:solidFill>
                <a:latin typeface="Calibri" pitchFamily="34" charset="0"/>
                <a:cs typeface="Calibri" pitchFamily="34" charset="0"/>
              </a:rPr>
              <a:t>değerler eğitimine</a:t>
            </a:r>
            <a:r>
              <a:rPr lang="tr-TR" dirty="0">
                <a:solidFill>
                  <a:schemeClr val="tx2">
                    <a:lumMod val="75000"/>
                  </a:schemeClr>
                </a:solidFill>
                <a:latin typeface="Calibri" pitchFamily="34" charset="0"/>
                <a:cs typeface="Calibri" pitchFamily="34" charset="0"/>
              </a:rPr>
              <a:t> yer verilir.</a:t>
            </a:r>
          </a:p>
          <a:p>
            <a:r>
              <a:rPr lang="tr-TR" dirty="0">
                <a:solidFill>
                  <a:schemeClr val="tx2">
                    <a:lumMod val="75000"/>
                  </a:schemeClr>
                </a:solidFill>
                <a:latin typeface="Calibri" pitchFamily="34" charset="0"/>
                <a:cs typeface="Calibri" pitchFamily="34" charset="0"/>
              </a:rPr>
              <a:t>Bilsem’de gerçekleştirilen bütün etkinliklerin temelinde </a:t>
            </a:r>
            <a:r>
              <a:rPr lang="tr-TR" b="1" dirty="0">
                <a:solidFill>
                  <a:schemeClr val="tx2">
                    <a:lumMod val="75000"/>
                  </a:schemeClr>
                </a:solidFill>
                <a:latin typeface="Calibri" pitchFamily="34" charset="0"/>
                <a:cs typeface="Calibri" pitchFamily="34" charset="0"/>
              </a:rPr>
              <a:t>proje üretme ve geliştirme çalışmaları </a:t>
            </a:r>
            <a:r>
              <a:rPr lang="tr-TR" dirty="0">
                <a:solidFill>
                  <a:schemeClr val="tx2">
                    <a:lumMod val="75000"/>
                  </a:schemeClr>
                </a:solidFill>
                <a:latin typeface="Calibri" pitchFamily="34" charset="0"/>
                <a:cs typeface="Calibri" pitchFamily="34" charset="0"/>
              </a:rPr>
              <a:t>esas alınır. </a:t>
            </a:r>
            <a:br>
              <a:rPr lang="tr-TR" dirty="0">
                <a:solidFill>
                  <a:schemeClr val="tx2">
                    <a:lumMod val="75000"/>
                  </a:schemeClr>
                </a:solidFill>
                <a:latin typeface="Calibri" pitchFamily="34" charset="0"/>
                <a:cs typeface="Calibri" pitchFamily="34" charset="0"/>
              </a:rPr>
            </a:br>
            <a:endParaRPr lang="tr-TR" dirty="0">
              <a:solidFill>
                <a:schemeClr val="tx2">
                  <a:lumMod val="75000"/>
                </a:schemeClr>
              </a:solidFill>
              <a:latin typeface="Calibri" pitchFamily="34" charset="0"/>
              <a:cs typeface="Calibri" pitchFamily="34" charset="0"/>
            </a:endParaRPr>
          </a:p>
        </p:txBody>
      </p:sp>
      <p:sp>
        <p:nvSpPr>
          <p:cNvPr id="4" name="3 Slayt Numarası Yer Tutucusu"/>
          <p:cNvSpPr>
            <a:spLocks noGrp="1"/>
          </p:cNvSpPr>
          <p:nvPr>
            <p:ph type="sldNum" sz="quarter" idx="12"/>
          </p:nvPr>
        </p:nvSpPr>
        <p:spPr/>
        <p:txBody>
          <a:bodyPr/>
          <a:lstStyle/>
          <a:p>
            <a:fld id="{005782A8-1D9C-4D64-9FB9-98B83697A539}" type="slidenum">
              <a:rPr lang="tr-TR" smtClean="0"/>
              <a:pPr/>
              <a:t>9</a:t>
            </a:fld>
            <a:endParaRPr lang="tr-TR"/>
          </a:p>
        </p:txBody>
      </p:sp>
    </p:spTree>
    <p:extLst>
      <p:ext uri="{BB962C8B-B14F-4D97-AF65-F5344CB8AC3E}">
        <p14:creationId xmlns:p14="http://schemas.microsoft.com/office/powerpoint/2010/main" val="3027239917"/>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3565</TotalTime>
  <Words>1836</Words>
  <Application>Microsoft Office PowerPoint</Application>
  <PresentationFormat>Ekran Gösterisi (4:3)</PresentationFormat>
  <Paragraphs>205</Paragraphs>
  <Slides>24</Slides>
  <Notes>0</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24</vt:i4>
      </vt:variant>
    </vt:vector>
  </HeadingPairs>
  <TitlesOfParts>
    <vt:vector size="36" baseType="lpstr">
      <vt:lpstr>Arial</vt:lpstr>
      <vt:lpstr>Arial Narrow</vt:lpstr>
      <vt:lpstr>Berlin Sans FB Demi</vt:lpstr>
      <vt:lpstr>Calibri</vt:lpstr>
      <vt:lpstr>Calibri Light</vt:lpstr>
      <vt:lpstr>Century Schoolbook</vt:lpstr>
      <vt:lpstr>Symbol</vt:lpstr>
      <vt:lpstr>Tahoma</vt:lpstr>
      <vt:lpstr>Times New Roman</vt:lpstr>
      <vt:lpstr>Wingdings</vt:lpstr>
      <vt:lpstr>Wingdings 3</vt:lpstr>
      <vt:lpstr>Geçmişe bakış</vt:lpstr>
      <vt:lpstr>KONYA BİLİM VE SANAT MERKEZİ TANITIM</vt:lpstr>
      <vt:lpstr> </vt:lpstr>
      <vt:lpstr>PowerPoint Sunusu</vt:lpstr>
      <vt:lpstr>BİLSEM NE DEĞİLDİR?</vt:lpstr>
      <vt:lpstr>PowerPoint Sunusu</vt:lpstr>
      <vt:lpstr> </vt:lpstr>
      <vt:lpstr>ÖZEL YETENEKLİ BİREY</vt:lpstr>
      <vt:lpstr>PowerPoint Sunusu</vt:lpstr>
      <vt:lpstr>Program İlkeleri</vt:lpstr>
      <vt:lpstr>BİLSEM DÖNEMLER PİRAMİDİ</vt:lpstr>
      <vt:lpstr>Uyum programı</vt:lpstr>
      <vt:lpstr>Destek eğitim programı</vt:lpstr>
      <vt:lpstr>Bireysel yetenekleri fark ettirme programı</vt:lpstr>
      <vt:lpstr>Özel yetenekleri GELİŞTİRME programı</vt:lpstr>
      <vt:lpstr>Proje üretimi</vt:lpstr>
      <vt:lpstr>UYUM programı</vt:lpstr>
      <vt:lpstr>MEZUN ÖĞRENCİLERİMİZİN BİLSEM HAKKINDAKİ DÜŞÜNCELERİ</vt:lpstr>
      <vt:lpstr>PowerPoint Sunusu</vt:lpstr>
      <vt:lpstr>PowerPoint Sunusu</vt:lpstr>
      <vt:lpstr>PowerPoint Sunusu</vt:lpstr>
      <vt:lpstr>PowerPoint Sunusu</vt:lpstr>
      <vt:lpstr>PowerPoint Sunusu</vt:lpstr>
      <vt:lpstr>KONYA BİLİM SANAT MERKEZİ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Sistem3</dc:creator>
  <cp:lastModifiedBy>Hp</cp:lastModifiedBy>
  <cp:revision>254</cp:revision>
  <dcterms:created xsi:type="dcterms:W3CDTF">2015-03-13T07:30:03Z</dcterms:created>
  <dcterms:modified xsi:type="dcterms:W3CDTF">2024-10-04T11:30:59Z</dcterms:modified>
</cp:coreProperties>
</file>